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9"/>
  </p:notesMasterIdLst>
  <p:handoutMasterIdLst>
    <p:handoutMasterId r:id="rId50"/>
  </p:handoutMasterIdLst>
  <p:sldIdLst>
    <p:sldId id="975" r:id="rId2"/>
    <p:sldId id="1032" r:id="rId3"/>
    <p:sldId id="1071" r:id="rId4"/>
    <p:sldId id="1033" r:id="rId5"/>
    <p:sldId id="1135" r:id="rId6"/>
    <p:sldId id="1140" r:id="rId7"/>
    <p:sldId id="1138" r:id="rId8"/>
    <p:sldId id="1076" r:id="rId9"/>
    <p:sldId id="1077" r:id="rId10"/>
    <p:sldId id="1072" r:id="rId11"/>
    <p:sldId id="1074" r:id="rId12"/>
    <p:sldId id="1078" r:id="rId13"/>
    <p:sldId id="1057" r:id="rId14"/>
    <p:sldId id="1087" r:id="rId15"/>
    <p:sldId id="1088" r:id="rId16"/>
    <p:sldId id="1089" r:id="rId17"/>
    <p:sldId id="1090" r:id="rId18"/>
    <p:sldId id="1171" r:id="rId19"/>
    <p:sldId id="1167" r:id="rId20"/>
    <p:sldId id="1147" r:id="rId21"/>
    <p:sldId id="1148" r:id="rId22"/>
    <p:sldId id="1149" r:id="rId23"/>
    <p:sldId id="1150" r:id="rId24"/>
    <p:sldId id="1151" r:id="rId25"/>
    <p:sldId id="1152" r:id="rId26"/>
    <p:sldId id="1153" r:id="rId27"/>
    <p:sldId id="1154" r:id="rId28"/>
    <p:sldId id="1155" r:id="rId29"/>
    <p:sldId id="1156" r:id="rId30"/>
    <p:sldId id="1157" r:id="rId31"/>
    <p:sldId id="1158" r:id="rId32"/>
    <p:sldId id="1159" r:id="rId33"/>
    <p:sldId id="1160" r:id="rId34"/>
    <p:sldId id="1161" r:id="rId35"/>
    <p:sldId id="1162" r:id="rId36"/>
    <p:sldId id="1163" r:id="rId37"/>
    <p:sldId id="1164" r:id="rId38"/>
    <p:sldId id="1165" r:id="rId39"/>
    <p:sldId id="1172" r:id="rId40"/>
    <p:sldId id="1173" r:id="rId41"/>
    <p:sldId id="1168" r:id="rId42"/>
    <p:sldId id="1169" r:id="rId43"/>
    <p:sldId id="1170" r:id="rId44"/>
    <p:sldId id="1132" r:id="rId45"/>
    <p:sldId id="1040" r:id="rId46"/>
    <p:sldId id="1041" r:id="rId47"/>
    <p:sldId id="876" r:id="rId48"/>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xmlns="">
        <p15:guide id="1" orient="horz" pos="2352">
          <p15:clr>
            <a:srgbClr val="A4A3A4"/>
          </p15:clr>
        </p15:guide>
        <p15:guide id="2" pos="2880">
          <p15:clr>
            <a:srgbClr val="A4A3A4"/>
          </p15:clr>
        </p15:guide>
      </p15:sldGuideLst>
    </p:ext>
    <p:ext uri="{2D200454-40CA-4A62-9FC3-DE9A4176ACB9}">
      <p15:notesGuideLst xmlns:p15="http://schemas.microsoft.com/office/powerpoint/2012/main" xmlns="">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huang"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584"/>
    <a:srgbClr val="93052E"/>
    <a:srgbClr val="DDDDDD"/>
    <a:srgbClr val="047E44"/>
    <a:srgbClr val="ED7F05"/>
    <a:srgbClr val="00FF00"/>
    <a:srgbClr val="12357C"/>
    <a:srgbClr val="FFFF00"/>
    <a:srgbClr val="133984"/>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2" autoAdjust="0"/>
    <p:restoredTop sz="71171" autoAdjust="0"/>
  </p:normalViewPr>
  <p:slideViewPr>
    <p:cSldViewPr snapToObjects="1">
      <p:cViewPr>
        <p:scale>
          <a:sx n="84" d="100"/>
          <a:sy n="84" d="100"/>
        </p:scale>
        <p:origin x="-2382" y="72"/>
      </p:cViewPr>
      <p:guideLst>
        <p:guide orient="horz" pos="23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53" d="100"/>
          <a:sy n="53" d="100"/>
        </p:scale>
        <p:origin x="-1842" y="-10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ea typeface="宋体" panose="02010600030101010101"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anose="02010600030101010101"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ea typeface="宋体" panose="02010600030101010101"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a typeface="宋体" panose="02010600030101010101" pitchFamily="2" charset="-122"/>
              </a:defRPr>
            </a:lvl1pPr>
          </a:lstStyle>
          <a:p>
            <a:pPr>
              <a:defRPr/>
            </a:pPr>
            <a:fld id="{A89F0927-2050-41A7-9304-B774DA3EBA9F}" type="slidenum">
              <a:rPr lang="en-US" altLang="zh-CN"/>
              <a:pPr>
                <a:defRPr/>
              </a:pPr>
              <a:t>‹#›</a:t>
            </a:fld>
            <a:endParaRPr lang="en-US" altLang="zh-CN"/>
          </a:p>
        </p:txBody>
      </p:sp>
    </p:spTree>
    <p:extLst>
      <p:ext uri="{BB962C8B-B14F-4D97-AF65-F5344CB8AC3E}">
        <p14:creationId xmlns:p14="http://schemas.microsoft.com/office/powerpoint/2010/main" val="1789214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a typeface="宋体" panose="02010600030101010101" pitchFamily="2" charset="-122"/>
              </a:defRPr>
            </a:lvl1pPr>
          </a:lstStyle>
          <a:p>
            <a:pPr>
              <a:defRPr/>
            </a:pPr>
            <a:fld id="{668C226F-F50B-4B2F-AC7D-F0B388C5FB67}" type="slidenum">
              <a:rPr lang="en-US" altLang="zh-CN"/>
              <a:pPr>
                <a:defRPr/>
              </a:pPr>
              <a:t>‹#›</a:t>
            </a:fld>
            <a:endParaRPr lang="en-US" altLang="zh-CN"/>
          </a:p>
        </p:txBody>
      </p:sp>
    </p:spTree>
    <p:extLst>
      <p:ext uri="{BB962C8B-B14F-4D97-AF65-F5344CB8AC3E}">
        <p14:creationId xmlns:p14="http://schemas.microsoft.com/office/powerpoint/2010/main" val="19247532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黑体" panose="02010609060101010101" pitchFamily="49" charset="-122"/>
              </a:defRPr>
            </a:lvl1pPr>
            <a:lvl2pPr marL="742950" indent="-285750">
              <a:defRPr sz="2400">
                <a:solidFill>
                  <a:schemeClr val="tx1"/>
                </a:solidFill>
                <a:latin typeface="Arial" panose="020B0604020202020204" pitchFamily="34" charset="0"/>
                <a:ea typeface="黑体" panose="02010609060101010101" pitchFamily="49" charset="-122"/>
              </a:defRPr>
            </a:lvl2pPr>
            <a:lvl3pPr marL="1143000" indent="-228600">
              <a:defRPr sz="2400">
                <a:solidFill>
                  <a:schemeClr val="tx1"/>
                </a:solidFill>
                <a:latin typeface="Arial" panose="020B0604020202020204" pitchFamily="34" charset="0"/>
                <a:ea typeface="黑体" panose="02010609060101010101" pitchFamily="49" charset="-122"/>
              </a:defRPr>
            </a:lvl3pPr>
            <a:lvl4pPr marL="1600200" indent="-228600">
              <a:defRPr sz="2400">
                <a:solidFill>
                  <a:schemeClr val="tx1"/>
                </a:solidFill>
                <a:latin typeface="Arial" panose="020B0604020202020204" pitchFamily="34" charset="0"/>
                <a:ea typeface="黑体" panose="02010609060101010101" pitchFamily="49" charset="-122"/>
              </a:defRPr>
            </a:lvl4pPr>
            <a:lvl5pPr marL="2057400" indent="-228600">
              <a:defRPr sz="24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fld id="{1715E3A9-B875-48F3-A3CE-312EA2D1696D}" type="slidenum">
              <a:rPr lang="en-US" altLang="zh-CN" sz="1200" smtClean="0">
                <a:ea typeface="宋体" panose="02010600030101010101" pitchFamily="2" charset="-122"/>
              </a:rPr>
              <a:pPr/>
              <a:t>1</a:t>
            </a:fld>
            <a:endParaRPr lang="en-US" altLang="zh-CN" sz="1200" smtClean="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456041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其中，</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kern="1200">
                            <a:solidFill>
                              <a:schemeClr val="tx1"/>
                            </a:solidFill>
                            <a:effectLst/>
                            <a:latin typeface="Cambria Math" panose="02040503050406030204" pitchFamily="18" charset="0"/>
                            <a:ea typeface="宋体" panose="02010600030101010101" pitchFamily="2" charset="-122"/>
                            <a:cs typeface="+mn-cs"/>
                          </a:rPr>
                          <m:t>+1</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d>
                      <m:dPr>
                        <m:begChr m:val="|"/>
                        <m:endChr m:val="|"/>
                        <m:ctrlPr>
                          <a:rPr lang="zh-CN" altLang="zh-CN" sz="1200" i="1" kern="1200">
                            <a:solidFill>
                              <a:schemeClr val="tx1"/>
                            </a:solidFill>
                            <a:effectLst/>
                            <a:latin typeface="Cambria Math"/>
                            <a:ea typeface="宋体" panose="02010600030101010101" pitchFamily="2" charset="-122"/>
                            <a:cs typeface="+mn-cs"/>
                          </a:rPr>
                        </m:ctrlPr>
                      </m:dPr>
                      <m:e>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kern="1200">
                                <a:solidFill>
                                  <a:schemeClr val="tx1"/>
                                </a:solidFill>
                                <a:effectLst/>
                                <a:latin typeface="Cambria Math" panose="02040503050406030204" pitchFamily="18" charset="0"/>
                                <a:ea typeface="宋体" panose="02010600030101010101" pitchFamily="2" charset="-122"/>
                                <a:cs typeface="+mn-cs"/>
                              </a:rPr>
                              <m:t>+1</m:t>
                            </m:r>
                          </m:sub>
                        </m:sSub>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表示站点</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和站点</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kern="1200">
                            <a:solidFill>
                              <a:schemeClr val="tx1"/>
                            </a:solidFill>
                            <a:effectLst/>
                            <a:latin typeface="Cambria Math" panose="02040503050406030204" pitchFamily="18" charset="0"/>
                            <a:ea typeface="宋体" panose="02010600030101010101" pitchFamily="2" charset="-122"/>
                            <a:cs typeface="+mn-cs"/>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之间的距离。</a:t>
                </a: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其中，</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𝑛</m:t>
                        </m:r>
                        <m:r>
                          <a:rPr lang="en-US" altLang="zh-CN" sz="1200" kern="1200">
                            <a:solidFill>
                              <a:schemeClr val="tx1"/>
                            </a:solidFill>
                            <a:effectLst/>
                            <a:latin typeface="Cambria Math" panose="02040503050406030204" pitchFamily="18" charset="0"/>
                            <a:ea typeface="宋体" panose="02010600030101010101" pitchFamily="2" charset="-122"/>
                            <a:cs typeface="+mn-cs"/>
                          </a:rPr>
                          <m:t>+1</m:t>
                        </m:r>
                      </m:sub>
                    </m:sSub>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a:t>
                </a:r>
                <a14:m>
                  <m:oMath xmlns:m="http://schemas.openxmlformats.org/officeDocument/2006/math">
                    <m:d>
                      <m:dPr>
                        <m:begChr m:val="|"/>
                        <m:endChr m:val="|"/>
                        <m:ctrlPr>
                          <a:rPr lang="zh-CN" altLang="zh-CN" sz="1200" i="1" kern="1200">
                            <a:solidFill>
                              <a:schemeClr val="tx1"/>
                            </a:solidFill>
                            <a:effectLst/>
                            <a:latin typeface="Cambria Math"/>
                            <a:ea typeface="宋体" panose="02010600030101010101" pitchFamily="2" charset="-122"/>
                            <a:cs typeface="+mn-cs"/>
                          </a:rPr>
                        </m:ctrlPr>
                      </m:dPr>
                      <m:e>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kern="1200">
                                <a:solidFill>
                                  <a:schemeClr val="tx1"/>
                                </a:solidFill>
                                <a:effectLst/>
                                <a:latin typeface="Cambria Math" panose="02040503050406030204" pitchFamily="18" charset="0"/>
                                <a:ea typeface="宋体" panose="02010600030101010101" pitchFamily="2" charset="-122"/>
                                <a:cs typeface="+mn-cs"/>
                              </a:rPr>
                              <m:t>+1</m:t>
                            </m:r>
                          </m:sub>
                        </m:sSub>
                      </m:e>
                    </m:d>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表示站点</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和站点</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𝑆</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kern="1200">
                            <a:solidFill>
                              <a:schemeClr val="tx1"/>
                            </a:solidFill>
                            <a:effectLst/>
                            <a:latin typeface="Cambria Math" panose="02040503050406030204" pitchFamily="18" charset="0"/>
                            <a:ea typeface="宋体" panose="02010600030101010101" pitchFamily="2" charset="-122"/>
                            <a:cs typeface="+mn-cs"/>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之间的距离，</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𝑣</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表示无人车</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𝑚</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𝑘</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的行驶速度，</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d>
                          <m:dPr>
                            <m:begChr m:val="|"/>
                            <m:endChr m:val="|"/>
                            <m:ctrlPr>
                              <a:rPr lang="zh-CN" altLang="zh-CN" sz="1200" i="1" kern="1200">
                                <a:solidFill>
                                  <a:schemeClr val="tx1"/>
                                </a:solidFill>
                                <a:effectLst/>
                                <a:latin typeface="Cambria Math"/>
                                <a:ea typeface="宋体" panose="02010600030101010101" pitchFamily="2" charset="-122"/>
                                <a:cs typeface="+mn-cs"/>
                              </a:rPr>
                            </m:ctrlPr>
                          </m:d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𝑟</m:t>
                            </m:r>
                          </m:e>
                        </m:d>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𝑓</m:t>
                        </m:r>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𝑠</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ub>
                        </m:sSub>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表示以</a:t>
                </a:r>
                <a14:m>
                  <m:oMath xmlns:m="http://schemas.openxmlformats.org/officeDocument/2006/math">
                    <m:sSub>
                      <m:sSubPr>
                        <m:ctrlPr>
                          <a:rPr lang="zh-CN" altLang="zh-CN" sz="1200" i="1" kern="1200">
                            <a:solidFill>
                              <a:schemeClr val="tx1"/>
                            </a:solidFill>
                            <a:effectLst/>
                            <a:latin typeface="Cambria Math"/>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𝑠</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i="1" kern="1200">
                            <a:solidFill>
                              <a:schemeClr val="tx1"/>
                            </a:solidFill>
                            <a:effectLst/>
                            <a:latin typeface="Cambria Math" panose="02040503050406030204" pitchFamily="18" charset="0"/>
                            <a:ea typeface="宋体" panose="02010600030101010101" pitchFamily="2" charset="-122"/>
                            <a:cs typeface="+mn-cs"/>
                          </a:rPr>
                          <m:t>+1</m:t>
                        </m:r>
                      </m:sub>
                    </m:sSub>
                  </m:oMath>
                </a14:m>
                <a:r>
                  <a:rPr lang="zh-CN" altLang="zh-CN" sz="1200" kern="1200" dirty="0">
                    <a:solidFill>
                      <a:schemeClr val="tx1"/>
                    </a:solidFill>
                    <a:effectLst/>
                    <a:latin typeface="Arial" panose="020B0604020202020204" pitchFamily="34" charset="0"/>
                    <a:ea typeface="宋体" panose="02010600030101010101" pitchFamily="2" charset="-122"/>
                    <a:cs typeface="+mn-cs"/>
                  </a:rPr>
                  <a:t>为起始站点的所有未处理的叫车请求总数。</a:t>
                </a:r>
              </a:p>
              <a:p>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其中，</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表示站点</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和站点</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之间的距离。</a:t>
                </a: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其中，</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𝑛+1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1</a:t>
                </a:r>
                <a:r>
                  <a:rPr lang="zh-CN"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i="0" kern="1200">
                    <a:solidFill>
                      <a:schemeClr val="tx1"/>
                    </a:solidFill>
                    <a:effectLst/>
                    <a:latin typeface="Arial" panose="020B0604020202020204" pitchFamily="34" charset="0"/>
                    <a:ea typeface="宋体" panose="02010600030101010101" pitchFamily="2" charset="-122"/>
                    <a:cs typeface="+mn-cs"/>
                  </a:rPr>
                  <a:t> </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表示站点</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a:t>
                </a:r>
                <a:r>
                  <a:rPr lang="zh-CN" altLang="zh-CN" sz="1200" kern="1200" dirty="0">
                    <a:solidFill>
                      <a:schemeClr val="tx1"/>
                    </a:solidFill>
                    <a:effectLst/>
                    <a:latin typeface="Arial" panose="020B0604020202020204" pitchFamily="34" charset="0"/>
                    <a:ea typeface="宋体" panose="02010600030101010101" pitchFamily="2" charset="-122"/>
                    <a:cs typeface="+mn-cs"/>
                  </a:rPr>
                  <a:t>和站点</a:t>
                </a:r>
                <a:r>
                  <a:rPr lang="en-US" altLang="zh-CN" sz="1200" i="0" kern="1200">
                    <a:solidFill>
                      <a:schemeClr val="tx1"/>
                    </a:solidFill>
                    <a:effectLst/>
                    <a:latin typeface="Arial" panose="020B0604020202020204" pitchFamily="34" charset="0"/>
                    <a:ea typeface="宋体" panose="02010600030101010101" pitchFamily="2" charset="-122"/>
                    <a:cs typeface="+mn-cs"/>
                  </a:rPr>
                  <a:t>𝑆</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之间的距离，</a:t>
                </a:r>
                <a:r>
                  <a:rPr lang="en-US" altLang="zh-CN" sz="1200" i="0" kern="1200">
                    <a:solidFill>
                      <a:schemeClr val="tx1"/>
                    </a:solidFill>
                    <a:effectLst/>
                    <a:latin typeface="Arial" panose="020B0604020202020204" pitchFamily="34" charset="0"/>
                    <a:ea typeface="宋体" panose="02010600030101010101" pitchFamily="2" charset="-122"/>
                    <a:cs typeface="+mn-cs"/>
                  </a:rPr>
                  <a:t>𝑣</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kern="1200" dirty="0">
                    <a:solidFill>
                      <a:schemeClr val="tx1"/>
                    </a:solidFill>
                    <a:effectLst/>
                    <a:latin typeface="Arial" panose="020B0604020202020204" pitchFamily="34" charset="0"/>
                    <a:ea typeface="宋体" panose="02010600030101010101" pitchFamily="2" charset="-122"/>
                    <a:cs typeface="+mn-cs"/>
                  </a:rPr>
                  <a:t>表示无人车</a:t>
                </a:r>
                <a:r>
                  <a:rPr lang="en-US" altLang="zh-CN" sz="1200" i="0" kern="1200">
                    <a:solidFill>
                      <a:schemeClr val="tx1"/>
                    </a:solidFill>
                    <a:effectLst/>
                    <a:latin typeface="Arial" panose="020B0604020202020204" pitchFamily="34" charset="0"/>
                    <a:ea typeface="宋体" panose="02010600030101010101" pitchFamily="2" charset="-122"/>
                    <a:cs typeface="+mn-cs"/>
                  </a:rPr>
                  <a:t>𝑚</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𝑘</a:t>
                </a:r>
                <a:r>
                  <a:rPr lang="zh-CN" altLang="zh-CN" sz="1200" kern="1200" dirty="0">
                    <a:solidFill>
                      <a:schemeClr val="tx1"/>
                    </a:solidFill>
                    <a:effectLst/>
                    <a:latin typeface="Arial" panose="020B0604020202020204" pitchFamily="34" charset="0"/>
                    <a:ea typeface="宋体" panose="02010600030101010101" pitchFamily="2" charset="-122"/>
                    <a:cs typeface="+mn-cs"/>
                  </a:rPr>
                  <a:t>的行驶速度，</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𝑟|</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𝑓=𝑠</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en-US" altLang="zh-CN" sz="1200" i="0" kern="1200">
                    <a:solidFill>
                      <a:schemeClr val="tx1"/>
                    </a:solidFill>
                    <a:effectLst/>
                    <a:latin typeface="Arial" panose="020B0604020202020204" pitchFamily="34" charset="0"/>
                    <a:ea typeface="宋体" panose="02010600030101010101" pitchFamily="2" charset="-122"/>
                    <a:cs typeface="+mn-cs"/>
                  </a:rPr>
                  <a:t> </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表示以</a:t>
                </a:r>
                <a:r>
                  <a:rPr lang="en-US" altLang="zh-CN" sz="1200" i="0" kern="1200">
                    <a:solidFill>
                      <a:schemeClr val="tx1"/>
                    </a:solidFill>
                    <a:effectLst/>
                    <a:latin typeface="Arial" panose="020B0604020202020204" pitchFamily="34" charset="0"/>
                    <a:ea typeface="宋体" panose="02010600030101010101" pitchFamily="2" charset="-122"/>
                    <a:cs typeface="+mn-cs"/>
                  </a:rPr>
                  <a:t>𝑠</a:t>
                </a:r>
                <a:r>
                  <a:rPr lang="zh-CN" altLang="zh-CN" sz="1200" i="0" kern="1200">
                    <a:solidFill>
                      <a:schemeClr val="tx1"/>
                    </a:solidFill>
                    <a:effectLst/>
                    <a:latin typeface="Arial" panose="020B0604020202020204" pitchFamily="34" charset="0"/>
                    <a:ea typeface="宋体" panose="02010600030101010101" pitchFamily="2" charset="-122"/>
                    <a:cs typeface="+mn-cs"/>
                  </a:rPr>
                  <a:t>_(</a:t>
                </a:r>
                <a:r>
                  <a:rPr lang="en-US" altLang="zh-CN" sz="1200" i="0" kern="1200">
                    <a:solidFill>
                      <a:schemeClr val="tx1"/>
                    </a:solidFill>
                    <a:effectLst/>
                    <a:latin typeface="Arial" panose="020B0604020202020204" pitchFamily="34" charset="0"/>
                    <a:ea typeface="宋体" panose="02010600030101010101" pitchFamily="2" charset="-122"/>
                    <a:cs typeface="+mn-cs"/>
                  </a:rPr>
                  <a:t>𝑖+1</a:t>
                </a:r>
                <a:r>
                  <a:rPr lang="zh-CN" altLang="zh-CN" sz="1200" i="0" kern="120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为起始站点的所有未处理的叫车请求总数。</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25</a:t>
            </a:fld>
            <a:endParaRPr lang="en-US" altLang="zh-CN"/>
          </a:p>
        </p:txBody>
      </p:sp>
    </p:spTree>
    <p:extLst>
      <p:ext uri="{BB962C8B-B14F-4D97-AF65-F5344CB8AC3E}">
        <p14:creationId xmlns:p14="http://schemas.microsoft.com/office/powerpoint/2010/main" val="3234886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panose="020B0604020202020204" pitchFamily="34" charset="0"/>
                <a:ea typeface="宋体" panose="02010600030101010101" pitchFamily="2" charset="-122"/>
                <a:cs typeface="+mn-cs"/>
              </a:rPr>
              <a:t>优先处理等待时间最长的叫车请求</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smtClean="0">
                <a:solidFill>
                  <a:schemeClr val="tx1"/>
                </a:solidFill>
                <a:effectLst/>
                <a:latin typeface="Arial" panose="020B0604020202020204" pitchFamily="34" charset="0"/>
                <a:ea typeface="宋体" panose="02010600030101010101" pitchFamily="2" charset="-122"/>
                <a:cs typeface="+mn-cs"/>
              </a:rPr>
              <a:t>起始站点离自己最近的叫车请求</a:t>
            </a:r>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29</a:t>
            </a:fld>
            <a:endParaRPr lang="en-US" altLang="zh-CN"/>
          </a:p>
        </p:txBody>
      </p:sp>
    </p:spTree>
    <p:extLst>
      <p:ext uri="{BB962C8B-B14F-4D97-AF65-F5344CB8AC3E}">
        <p14:creationId xmlns:p14="http://schemas.microsoft.com/office/powerpoint/2010/main" val="1457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panose="020B0604020202020204" pitchFamily="34" charset="0"/>
                <a:ea typeface="宋体" panose="02010600030101010101" pitchFamily="2" charset="-122"/>
                <a:cs typeface="+mn-cs"/>
              </a:rPr>
              <a:t>上文中讨论了遗传算法和贪婪算法用于求解本文的车辆调度问题，虽然遗传算法具有算法简单，生成的车辆路径能够覆盖每个站点同时保证单一路径是总多路径中的较优解的特点，但是该方法在对待每个站点均同等对待，因此容易出现个别站点乘客聚集而另外的某些站点乘客稀少但无人车经常路过的显现，即容易出现叫车请求平均等待时间较长的状况。采用贪婪算法求解本文车辆调度问题虽然处理请求的平均时间较短，但是极有可能出现部分叫车请求没有无人车响应，即叫车请求饿死的状况。</a:t>
            </a:r>
          </a:p>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30</a:t>
            </a:fld>
            <a:endParaRPr lang="en-US" altLang="zh-CN"/>
          </a:p>
        </p:txBody>
      </p:sp>
    </p:spTree>
    <p:extLst>
      <p:ext uri="{BB962C8B-B14F-4D97-AF65-F5344CB8AC3E}">
        <p14:creationId xmlns:p14="http://schemas.microsoft.com/office/powerpoint/2010/main" val="774408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31</a:t>
            </a:fld>
            <a:endParaRPr lang="en-US" altLang="zh-CN"/>
          </a:p>
        </p:txBody>
      </p:sp>
    </p:spTree>
    <p:extLst>
      <p:ext uri="{BB962C8B-B14F-4D97-AF65-F5344CB8AC3E}">
        <p14:creationId xmlns:p14="http://schemas.microsoft.com/office/powerpoint/2010/main" val="1693374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34</a:t>
            </a:fld>
            <a:endParaRPr lang="en-US" altLang="zh-CN"/>
          </a:p>
        </p:txBody>
      </p:sp>
    </p:spTree>
    <p:extLst>
      <p:ext uri="{BB962C8B-B14F-4D97-AF65-F5344CB8AC3E}">
        <p14:creationId xmlns:p14="http://schemas.microsoft.com/office/powerpoint/2010/main" val="3554908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35</a:t>
            </a:fld>
            <a:endParaRPr lang="en-US" altLang="zh-CN"/>
          </a:p>
        </p:txBody>
      </p:sp>
    </p:spTree>
    <p:extLst>
      <p:ext uri="{BB962C8B-B14F-4D97-AF65-F5344CB8AC3E}">
        <p14:creationId xmlns:p14="http://schemas.microsoft.com/office/powerpoint/2010/main" val="1664634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导航</a:t>
            </a:r>
            <a:endParaRPr lang="en-US" altLang="zh-CN" dirty="0" smtClean="0"/>
          </a:p>
          <a:p>
            <a:r>
              <a:rPr lang="zh-CN" altLang="en-US" dirty="0" smtClean="0"/>
              <a:t>磁钉导航  直线</a:t>
            </a:r>
            <a:r>
              <a:rPr lang="en-US" altLang="zh-CN" dirty="0" smtClean="0"/>
              <a:t>1</a:t>
            </a:r>
            <a:r>
              <a:rPr lang="zh-CN" altLang="en-US" dirty="0" smtClean="0"/>
              <a:t>米一个</a:t>
            </a:r>
            <a:r>
              <a:rPr lang="en-US" altLang="zh-CN" baseline="0" dirty="0" smtClean="0"/>
              <a:t> </a:t>
            </a:r>
            <a:r>
              <a:rPr lang="zh-CN" altLang="en-US" dirty="0" smtClean="0"/>
              <a:t>弯道</a:t>
            </a:r>
            <a:r>
              <a:rPr lang="en-US" altLang="zh-CN" dirty="0" smtClean="0"/>
              <a:t>0.5</a:t>
            </a:r>
            <a:r>
              <a:rPr lang="zh-CN" altLang="en-US" dirty="0" smtClean="0"/>
              <a:t>米一个</a:t>
            </a:r>
            <a:r>
              <a:rPr lang="en-US" altLang="zh-CN" baseline="0" dirty="0" smtClean="0"/>
              <a:t> </a:t>
            </a:r>
            <a:r>
              <a:rPr lang="en-US" altLang="zh-CN" dirty="0" smtClean="0"/>
              <a:t>1</a:t>
            </a:r>
            <a:r>
              <a:rPr lang="zh-CN" altLang="en-US" dirty="0" smtClean="0"/>
              <a:t>个检测磁钉传感器   </a:t>
            </a:r>
            <a:r>
              <a:rPr lang="en-US" altLang="zh-CN" dirty="0" smtClean="0"/>
              <a:t>20cm</a:t>
            </a:r>
            <a:r>
              <a:rPr lang="zh-CN" altLang="en-US" dirty="0" smtClean="0"/>
              <a:t>左右</a:t>
            </a:r>
            <a:r>
              <a:rPr lang="en-US" altLang="zh-CN" baseline="0" dirty="0" smtClean="0"/>
              <a:t> </a:t>
            </a:r>
            <a:r>
              <a:rPr lang="zh-CN" altLang="en-US" dirty="0" smtClean="0"/>
              <a:t>车前（可以双向行驶的）</a:t>
            </a:r>
            <a:endParaRPr lang="en-US" altLang="zh-CN" dirty="0" smtClean="0"/>
          </a:p>
          <a:p>
            <a:endParaRPr lang="en-US" altLang="zh-CN" dirty="0" smtClean="0"/>
          </a:p>
          <a:p>
            <a:r>
              <a:rPr lang="en-US" altLang="zh-CN" dirty="0" smtClean="0"/>
              <a:t>GPS</a:t>
            </a:r>
            <a:r>
              <a:rPr lang="zh-CN" altLang="en-US" dirty="0" smtClean="0"/>
              <a:t>导航</a:t>
            </a:r>
            <a:r>
              <a:rPr lang="en-US" altLang="zh-CN" baseline="0" dirty="0" smtClean="0"/>
              <a:t>   </a:t>
            </a:r>
            <a:r>
              <a:rPr lang="en-US" altLang="zh-CN" dirty="0" smtClean="0"/>
              <a:t>RTK GPS </a:t>
            </a:r>
            <a:r>
              <a:rPr lang="zh-CN" altLang="en-US" dirty="0" smtClean="0"/>
              <a:t>（基站，自己搭建，带天线） </a:t>
            </a:r>
            <a:r>
              <a:rPr lang="en-US" altLang="zh-CN" dirty="0" smtClean="0"/>
              <a:t>GPS</a:t>
            </a:r>
          </a:p>
          <a:p>
            <a:endParaRPr lang="en-US" altLang="zh-CN" dirty="0" smtClean="0"/>
          </a:p>
          <a:p>
            <a:r>
              <a:rPr lang="zh-CN" altLang="en-US" dirty="0" smtClean="0"/>
              <a:t>激光雷达，避障 ，</a:t>
            </a:r>
            <a:r>
              <a:rPr lang="en-US" altLang="zh-CN" dirty="0" smtClean="0"/>
              <a:t>50Hz</a:t>
            </a:r>
          </a:p>
          <a:p>
            <a:r>
              <a:rPr lang="en-US" altLang="zh-CN" dirty="0" smtClean="0"/>
              <a:t>270°</a:t>
            </a:r>
            <a:r>
              <a:rPr lang="zh-CN" altLang="en-US" dirty="0" smtClean="0"/>
              <a:t>，正前方</a:t>
            </a:r>
            <a:r>
              <a:rPr lang="en-US" altLang="zh-CN" dirty="0" smtClean="0"/>
              <a:t>16m</a:t>
            </a:r>
            <a:r>
              <a:rPr lang="zh-CN" altLang="en-US" dirty="0" smtClean="0"/>
              <a:t>，相应时间几毫秒</a:t>
            </a:r>
            <a:endParaRPr lang="en-US" altLang="zh-CN" dirty="0" smtClean="0"/>
          </a:p>
          <a:p>
            <a:r>
              <a:rPr lang="zh-CN" altLang="en-US" dirty="0" smtClean="0"/>
              <a:t>区域可以自动调节。</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39</a:t>
            </a:fld>
            <a:endParaRPr lang="en-US" altLang="zh-CN"/>
          </a:p>
        </p:txBody>
      </p:sp>
    </p:spTree>
    <p:extLst>
      <p:ext uri="{BB962C8B-B14F-4D97-AF65-F5344CB8AC3E}">
        <p14:creationId xmlns:p14="http://schemas.microsoft.com/office/powerpoint/2010/main" val="53385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49263" lvl="2" indent="-449263">
              <a:lnSpc>
                <a:spcPct val="110000"/>
              </a:lnSpc>
              <a:buSzPct val="120000"/>
              <a:buBlip>
                <a:blip r:embed="rId3"/>
              </a:buBlip>
            </a:pPr>
            <a:r>
              <a:rPr lang="zh-CN" altLang="en-US" sz="1200" kern="1200" dirty="0" smtClean="0">
                <a:solidFill>
                  <a:srgbClr val="132584"/>
                </a:solidFill>
                <a:latin typeface="+mn-ea"/>
                <a:ea typeface="宋体" panose="02010600030101010101" pitchFamily="2" charset="-122"/>
                <a:cs typeface="+mn-cs"/>
              </a:rPr>
              <a:t>现有全自动交通系统运行</a:t>
            </a:r>
            <a:r>
              <a:rPr lang="zh-CN" altLang="en-US" sz="1200" kern="1200" dirty="0" smtClean="0">
                <a:solidFill>
                  <a:srgbClr val="FF0000"/>
                </a:solidFill>
                <a:latin typeface="+mn-ea"/>
                <a:ea typeface="宋体" panose="02010600030101010101" pitchFamily="2" charset="-122"/>
                <a:cs typeface="+mn-cs"/>
              </a:rPr>
              <a:t>路线单一</a:t>
            </a:r>
            <a:r>
              <a:rPr lang="zh-CN" altLang="en-US" sz="1200" kern="1200" dirty="0" smtClean="0">
                <a:solidFill>
                  <a:srgbClr val="132584"/>
                </a:solidFill>
                <a:latin typeface="+mn-ea"/>
                <a:ea typeface="宋体" panose="02010600030101010101" pitchFamily="2" charset="-122"/>
                <a:cs typeface="+mn-cs"/>
              </a:rPr>
              <a:t>，</a:t>
            </a:r>
            <a:r>
              <a:rPr lang="zh-CN" altLang="en-US" sz="1200" kern="1200" dirty="0" smtClean="0">
                <a:solidFill>
                  <a:srgbClr val="FF0000"/>
                </a:solidFill>
                <a:latin typeface="+mn-ea"/>
                <a:ea typeface="宋体" panose="02010600030101010101" pitchFamily="2" charset="-122"/>
                <a:cs typeface="+mn-cs"/>
              </a:rPr>
              <a:t>无呼叫系统</a:t>
            </a:r>
            <a:endParaRPr lang="en-US" altLang="zh-CN" sz="1200" kern="1200" dirty="0" smtClean="0">
              <a:solidFill>
                <a:srgbClr val="132584"/>
              </a:solidFill>
              <a:latin typeface="+mn-ea"/>
              <a:ea typeface="宋体" panose="02010600030101010101" pitchFamily="2" charset="-122"/>
              <a:cs typeface="+mn-cs"/>
            </a:endParaRPr>
          </a:p>
          <a:p>
            <a:pPr marL="857250" lvl="3" indent="-449263">
              <a:lnSpc>
                <a:spcPct val="110000"/>
              </a:lnSpc>
              <a:buSzPct val="120000"/>
              <a:buBlip>
                <a:blip r:embed="rId3"/>
              </a:buBlip>
            </a:pPr>
            <a:r>
              <a:rPr lang="zh-CN" altLang="en-US" sz="1200" kern="1200" dirty="0" smtClean="0">
                <a:solidFill>
                  <a:srgbClr val="132584"/>
                </a:solidFill>
                <a:latin typeface="+mn-ea"/>
                <a:ea typeface="宋体" panose="02010600030101010101" pitchFamily="2" charset="-122"/>
                <a:cs typeface="+mn-cs"/>
              </a:rPr>
              <a:t>本文设计并开发车辆呼叫系统          </a:t>
            </a:r>
            <a:endParaRPr lang="en-US" altLang="zh-CN" sz="1200" kern="1200" dirty="0" smtClean="0">
              <a:solidFill>
                <a:srgbClr val="132584"/>
              </a:solidFill>
              <a:latin typeface="+mn-ea"/>
              <a:ea typeface="宋体" panose="02010600030101010101" pitchFamily="2" charset="-122"/>
              <a:cs typeface="+mn-cs"/>
            </a:endParaRPr>
          </a:p>
          <a:p>
            <a:pPr marL="857250" lvl="3" indent="-449263">
              <a:lnSpc>
                <a:spcPct val="110000"/>
              </a:lnSpc>
              <a:buSzPct val="120000"/>
              <a:buBlip>
                <a:blip r:embed="rId3"/>
              </a:buBlip>
            </a:pPr>
            <a:r>
              <a:rPr lang="zh-CN" altLang="en-US" sz="1200" kern="1200" dirty="0" smtClean="0">
                <a:solidFill>
                  <a:srgbClr val="132584"/>
                </a:solidFill>
                <a:latin typeface="+mn-ea"/>
                <a:ea typeface="宋体" panose="02010600030101010101" pitchFamily="2" charset="-122"/>
                <a:cs typeface="+mn-cs"/>
              </a:rPr>
              <a:t>该系统响应迅速，高并发，高负载，鲁棒性</a:t>
            </a:r>
            <a:endParaRPr lang="en-US" altLang="zh-CN" sz="1200" kern="1200" dirty="0" smtClean="0">
              <a:solidFill>
                <a:srgbClr val="132584"/>
              </a:solidFill>
              <a:latin typeface="+mn-ea"/>
              <a:ea typeface="宋体" panose="02010600030101010101" pitchFamily="2" charset="-122"/>
              <a:cs typeface="+mn-cs"/>
            </a:endParaRPr>
          </a:p>
          <a:p>
            <a:pPr marL="0" lvl="2" indent="0">
              <a:lnSpc>
                <a:spcPct val="110000"/>
              </a:lnSpc>
              <a:buSzPct val="120000"/>
              <a:buNone/>
            </a:pPr>
            <a:endParaRPr lang="en-US" altLang="zh-CN" sz="1200" kern="1200" dirty="0" smtClean="0">
              <a:solidFill>
                <a:srgbClr val="FF0000"/>
              </a:solidFill>
              <a:latin typeface="+mn-ea"/>
              <a:ea typeface="宋体" panose="02010600030101010101" pitchFamily="2" charset="-122"/>
              <a:cs typeface="+mn-cs"/>
            </a:endParaRPr>
          </a:p>
          <a:p>
            <a:r>
              <a:rPr lang="zh-CN" altLang="en-US" sz="2400" dirty="0" smtClean="0">
                <a:solidFill>
                  <a:srgbClr val="132584"/>
                </a:solidFill>
                <a:latin typeface="+mn-ea"/>
              </a:rPr>
              <a:t>现有</a:t>
            </a:r>
            <a:r>
              <a:rPr lang="zh-CN" altLang="en-US" sz="2400" dirty="0" smtClean="0"/>
              <a:t>车辆调度算法容易陷入</a:t>
            </a:r>
            <a:r>
              <a:rPr lang="zh-CN" altLang="en-US" sz="2400" dirty="0" smtClean="0">
                <a:solidFill>
                  <a:srgbClr val="FF0000"/>
                </a:solidFill>
              </a:rPr>
              <a:t>局部最优，稳定性差</a:t>
            </a:r>
            <a:endParaRPr lang="zh-CN" altLang="en-US" sz="2400" dirty="0" smtClean="0"/>
          </a:p>
          <a:p>
            <a:pPr marL="857250" lvl="3" indent="-449263">
              <a:lnSpc>
                <a:spcPct val="110000"/>
              </a:lnSpc>
              <a:buSzPct val="120000"/>
              <a:buBlip>
                <a:blip r:embed="rId3"/>
              </a:buBlip>
            </a:pPr>
            <a:r>
              <a:rPr lang="zh-CN" altLang="en-US" sz="1200" kern="1200" dirty="0" smtClean="0">
                <a:solidFill>
                  <a:srgbClr val="132584"/>
                </a:solidFill>
                <a:latin typeface="+mn-ea"/>
                <a:ea typeface="宋体" panose="02010600030101010101" pitchFamily="2" charset="-122"/>
                <a:cs typeface="+mn-cs"/>
              </a:rPr>
              <a:t>本文提出了聚类贪婪遗传算法</a:t>
            </a:r>
            <a:endParaRPr lang="en-US" altLang="zh-CN" sz="1200" kern="1200" dirty="0" smtClean="0">
              <a:solidFill>
                <a:srgbClr val="132584"/>
              </a:solidFill>
              <a:latin typeface="+mn-ea"/>
              <a:ea typeface="宋体" panose="02010600030101010101" pitchFamily="2" charset="-122"/>
              <a:cs typeface="+mn-cs"/>
            </a:endParaRPr>
          </a:p>
          <a:p>
            <a:pPr marL="857250" lvl="3" indent="-449263">
              <a:lnSpc>
                <a:spcPct val="110000"/>
              </a:lnSpc>
              <a:buSzPct val="120000"/>
              <a:buBlip>
                <a:blip r:embed="rId3"/>
              </a:buBlip>
            </a:pPr>
            <a:r>
              <a:rPr lang="zh-CN" altLang="en-US" sz="1200" kern="1200" dirty="0" smtClean="0">
                <a:solidFill>
                  <a:srgbClr val="132584"/>
                </a:solidFill>
                <a:latin typeface="+mn-ea"/>
                <a:ea typeface="宋体" panose="02010600030101010101" pitchFamily="2" charset="-122"/>
                <a:cs typeface="+mn-cs"/>
              </a:rPr>
              <a:t>该算法动态调节，平均性能好，稳定性强</a:t>
            </a:r>
            <a:endParaRPr lang="en-US" altLang="zh-CN" sz="1200" kern="1200" dirty="0" smtClean="0">
              <a:solidFill>
                <a:srgbClr val="132584"/>
              </a:solidFill>
              <a:latin typeface="+mn-ea"/>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44</a:t>
            </a:fld>
            <a:endParaRPr lang="en-US" altLang="zh-CN"/>
          </a:p>
        </p:txBody>
      </p:sp>
    </p:spTree>
    <p:extLst>
      <p:ext uri="{BB962C8B-B14F-4D97-AF65-F5344CB8AC3E}">
        <p14:creationId xmlns:p14="http://schemas.microsoft.com/office/powerpoint/2010/main" val="218464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45</a:t>
            </a:fld>
            <a:endParaRPr lang="en-US" altLang="zh-CN"/>
          </a:p>
        </p:txBody>
      </p:sp>
    </p:spTree>
    <p:extLst>
      <p:ext uri="{BB962C8B-B14F-4D97-AF65-F5344CB8AC3E}">
        <p14:creationId xmlns:p14="http://schemas.microsoft.com/office/powerpoint/2010/main" val="20478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全自动交通系统相当于把升降式电梯搬到平面来。</a:t>
            </a:r>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2</a:t>
            </a:fld>
            <a:endParaRPr lang="en-US" altLang="zh-CN"/>
          </a:p>
        </p:txBody>
      </p:sp>
    </p:spTree>
    <p:extLst>
      <p:ext uri="{BB962C8B-B14F-4D97-AF65-F5344CB8AC3E}">
        <p14:creationId xmlns:p14="http://schemas.microsoft.com/office/powerpoint/2010/main" val="24077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在欧盟“城市交通”项目（</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CityMobil</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）运行</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5</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周年之际，法国拉罗谢尔市（</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LaRochelle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）近期召开国际会议，展示了城市交通技术的最新成果</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smtClean="0">
                <a:solidFill>
                  <a:schemeClr val="tx1"/>
                </a:solidFill>
                <a:effectLst/>
                <a:latin typeface="Arial" panose="020B0604020202020204" pitchFamily="34" charset="0"/>
                <a:ea typeface="宋体" panose="02010600030101010101" pitchFamily="2" charset="-122"/>
                <a:cs typeface="+mn-cs"/>
              </a:rPr>
              <a:t>法国拉罗谢尔的示范性区域交通智能车辆。 </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在英国希斯罗机场，无人驾驶的</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ULTra</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个人快速交通系统于</a:t>
            </a:r>
            <a:r>
              <a:rPr lang="en-US" altLang="zh-CN" dirty="0" smtClean="0"/>
              <a:t>2013</a:t>
            </a:r>
            <a:r>
              <a:rPr lang="zh-CN" altLang="en-US" dirty="0" smtClean="0"/>
              <a:t>年开始</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运行，乘客反映良好。该网络是世界上首个商业化的个人快速交通系统，其前身由英国机场管理局的</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BAA</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公司委托开发，初期项目将于今年夏天开始运营，</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21</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辆区域交通智能车辆将穿梭于停车场和航站楼之间。</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伦敦希斯罗机场的个人快速交通工具。</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4</a:t>
            </a:fld>
            <a:endParaRPr lang="en-US" altLang="zh-CN"/>
          </a:p>
        </p:txBody>
      </p:sp>
    </p:spTree>
    <p:extLst>
      <p:ext uri="{BB962C8B-B14F-4D97-AF65-F5344CB8AC3E}">
        <p14:creationId xmlns:p14="http://schemas.microsoft.com/office/powerpoint/2010/main" val="811980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7</a:t>
            </a:fld>
            <a:endParaRPr lang="en-US" altLang="zh-CN"/>
          </a:p>
        </p:txBody>
      </p:sp>
    </p:spTree>
    <p:extLst>
      <p:ext uri="{BB962C8B-B14F-4D97-AF65-F5344CB8AC3E}">
        <p14:creationId xmlns:p14="http://schemas.microsoft.com/office/powerpoint/2010/main" val="300992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10</a:t>
            </a:fld>
            <a:endParaRPr lang="en-US" altLang="zh-CN"/>
          </a:p>
        </p:txBody>
      </p:sp>
    </p:spTree>
    <p:extLst>
      <p:ext uri="{BB962C8B-B14F-4D97-AF65-F5344CB8AC3E}">
        <p14:creationId xmlns:p14="http://schemas.microsoft.com/office/powerpoint/2010/main" val="78306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作为本文的一个重要创新点，我想要在接下来的时间里重点讨论一下服务器对于全自动交通系统中无人车调度的算法。</a:t>
            </a:r>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16</a:t>
            </a:fld>
            <a:endParaRPr lang="en-US" altLang="zh-CN"/>
          </a:p>
        </p:txBody>
      </p:sp>
    </p:spTree>
    <p:extLst>
      <p:ext uri="{BB962C8B-B14F-4D97-AF65-F5344CB8AC3E}">
        <p14:creationId xmlns:p14="http://schemas.microsoft.com/office/powerpoint/2010/main" val="68579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作为本文的一个重要创新点，我想要在接下来的时间里重点讨论一下服务器对于全自动交通系统中无人车调度的算法。</a:t>
            </a:r>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17</a:t>
            </a:fld>
            <a:endParaRPr lang="en-US" altLang="zh-CN"/>
          </a:p>
        </p:txBody>
      </p:sp>
    </p:spTree>
    <p:extLst>
      <p:ext uri="{BB962C8B-B14F-4D97-AF65-F5344CB8AC3E}">
        <p14:creationId xmlns:p14="http://schemas.microsoft.com/office/powerpoint/2010/main" val="754335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P</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问题：可以在以多项式表达的时间内求出确切解的问题，也就是说它的计算复杂度是一个多项式。</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NP</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问题：英文是</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non-deterministic polynomial,</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是多项式时间可以验证的问题。最初是在非确定图灵机上，如果一个问题存在一个解，那么就先猜它，一定可以在多项式时间内猜到这个解。</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NP-hard</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问题：是指从算法角度比</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NP</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还难的问题，指的是所有的</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NP</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问题可以通过某个多项式时间的函数规约到这类问题。</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NP-complete</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问题：是</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NP</a:t>
            </a:r>
            <a:r>
              <a:rPr lang="zh-CN" altLang="en-US" sz="1200" kern="1200" smtClean="0">
                <a:solidFill>
                  <a:schemeClr val="tx1"/>
                </a:solidFill>
                <a:effectLst/>
                <a:latin typeface="Arial" panose="020B0604020202020204" pitchFamily="34" charset="0"/>
                <a:ea typeface="宋体" panose="02010600030101010101" pitchFamily="2" charset="-122"/>
                <a:cs typeface="+mn-cs"/>
              </a:rPr>
              <a:t>问题中最难的问题。</a:t>
            </a:r>
            <a:endParaRPr lang="zh-CN" altLang="en-US" dirty="0"/>
          </a:p>
        </p:txBody>
      </p:sp>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20</a:t>
            </a:fld>
            <a:endParaRPr lang="en-US" altLang="zh-CN"/>
          </a:p>
        </p:txBody>
      </p:sp>
    </p:spTree>
    <p:extLst>
      <p:ext uri="{BB962C8B-B14F-4D97-AF65-F5344CB8AC3E}">
        <p14:creationId xmlns:p14="http://schemas.microsoft.com/office/powerpoint/2010/main" val="151035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zh-CN" altLang="zh-CN" sz="1200" i="1" kern="100" smtClean="0">
                            <a:solidFill>
                              <a:srgbClr val="12357C"/>
                            </a:solidFill>
                            <a:latin typeface="Cambria Math"/>
                            <a:ea typeface="宋体" panose="02010600030101010101" pitchFamily="2" charset="-122"/>
                            <a:cs typeface="Times New Roman" panose="02020603050405020304" pitchFamily="18" charset="0"/>
                          </a:rPr>
                        </m:ctrlPr>
                      </m:sSubPr>
                      <m:e>
                        <m:r>
                          <a:rPr lang="en-US" altLang="zh-CN" sz="120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120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20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20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N</m:t>
                    </m:r>
                    <m:r>
                      <a:rPr lang="en-US" altLang="zh-CN" sz="120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200" kern="100" dirty="0">
                    <a:solidFill>
                      <a:srgbClr val="12357C"/>
                    </a:solidFill>
                    <a:latin typeface="Calibri" panose="020F0502020204030204" pitchFamily="34" charset="0"/>
                    <a:ea typeface="宋体" panose="02010600030101010101" pitchFamily="2" charset="-122"/>
                    <a:cs typeface="Times New Roman" panose="02020603050405020304" pitchFamily="18" charset="0"/>
                  </a:rPr>
                  <a:t>是一个数组，它代表了站点</a:t>
                </a:r>
                <a14:m>
                  <m:oMath xmlns:m="http://schemas.openxmlformats.org/officeDocument/2006/math">
                    <m:sSub>
                      <m:sSubPr>
                        <m:ctrlPr>
                          <a:rPr lang="zh-CN" altLang="zh-CN" sz="1200" i="1" kern="100">
                            <a:solidFill>
                              <a:srgbClr val="12357C"/>
                            </a:solidFill>
                            <a:latin typeface="Cambria Math"/>
                            <a:ea typeface="宋体" panose="02010600030101010101" pitchFamily="2" charset="-122"/>
                            <a:cs typeface="Times New Roman" panose="02020603050405020304" pitchFamily="18" charset="0"/>
                          </a:rPr>
                        </m:ctrlPr>
                      </m:sSubPr>
                      <m:e>
                        <m:r>
                          <a:rPr lang="en-US" altLang="zh-CN" sz="120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20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solidFill>
                      <a:srgbClr val="12357C"/>
                    </a:solidFill>
                    <a:latin typeface="Calibri" panose="020F0502020204030204" pitchFamily="34" charset="0"/>
                    <a:ea typeface="宋体" panose="02010600030101010101" pitchFamily="2" charset="-122"/>
                    <a:cs typeface="Times New Roman" panose="02020603050405020304" pitchFamily="18" charset="0"/>
                  </a:rPr>
                  <a:t>和其它站点的距离</a:t>
                </a:r>
                <a:r>
                  <a:rPr lang="zh-CN" altLang="zh-CN" sz="1200" kern="100" dirty="0" smtClean="0">
                    <a:solidFill>
                      <a:srgbClr val="12357C"/>
                    </a:solidFill>
                    <a:latin typeface="Calibri" panose="020F0502020204030204" pitchFamily="34" charset="0"/>
                    <a:ea typeface="宋体" panose="02010600030101010101" pitchFamily="2" charset="-122"/>
                    <a:cs typeface="Times New Roman" panose="02020603050405020304" pitchFamily="18" charset="0"/>
                  </a:rPr>
                  <a:t>。</a:t>
                </a:r>
                <a:endParaRPr lang="en-US" altLang="zh-CN" sz="1200" kern="100" dirty="0" smtClean="0">
                  <a:solidFill>
                    <a:srgbClr val="12357C"/>
                  </a:solidFill>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altLang="zh-CN" sz="1200" i="0" kern="100" dirty="0" smtClean="0">
                  <a:solidFill>
                    <a:srgbClr val="12357C"/>
                  </a:solidFill>
                  <a:latin typeface="Calibri" panose="020F0502020204030204" pitchFamily="34" charset="0"/>
                  <a:ea typeface="宋体" panose="02010600030101010101" pitchFamily="2" charset="-122"/>
                  <a:cs typeface="Times New Roman" panose="02020603050405020304" pitchFamily="18" charset="0"/>
                </a:endParaRPr>
              </a:p>
              <a:p>
                <a:pPr marL="0" indent="0">
                  <a:buNone/>
                </a:pPr>
                <a14:m>
                  <m:oMath xmlns:m="http://schemas.openxmlformats.org/officeDocument/2006/math">
                    <m:sSub>
                      <m:sSubPr>
                        <m:ctrlPr>
                          <a:rPr lang="zh-CN" altLang="zh-CN" sz="1200" i="1" kern="100" smtClean="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的准载数。</a:t>
                </a:r>
              </a:p>
              <a:p>
                <a:pPr marL="0" indent="0" algn="just">
                  <a:spcAft>
                    <a:spcPts val="0"/>
                  </a:spcAft>
                  <a:buNone/>
                </a:pP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d>
                      <m:dPr>
                        <m:begChr m:val="["/>
                        <m:endChr m:val="]"/>
                        <m:ctrlPr>
                          <a:rPr lang="zh-CN" altLang="zh-CN" sz="1200" i="1" kern="100">
                            <a:latin typeface="Cambria Math"/>
                            <a:ea typeface="宋体" panose="02010600030101010101" pitchFamily="2" charset="-122"/>
                            <a:cs typeface="Times New Roman" panose="02020603050405020304" pitchFamily="18" charset="0"/>
                          </a:rPr>
                        </m:ctrlPr>
                      </m:dPr>
                      <m:e>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e>
                    </m:d>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是一个长度为</a:t>
                </a: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的数组，数组中存放的是车辆</a:t>
                </a: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当前正在处理的请求，换言之，</a:t>
                </a: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d>
                      <m:dPr>
                        <m:begChr m:val="["/>
                        <m:endChr m:val="]"/>
                        <m:ctrlPr>
                          <a:rPr lang="zh-CN" altLang="zh-CN" sz="1200" i="1" kern="100">
                            <a:latin typeface="Cambria Math"/>
                            <a:ea typeface="宋体" panose="02010600030101010101" pitchFamily="2" charset="-122"/>
                            <a:cs typeface="Times New Roman" panose="02020603050405020304" pitchFamily="18" charset="0"/>
                          </a:rPr>
                        </m:ctrlPr>
                      </m:dPr>
                      <m:e>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e>
                    </m:d>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表示了车辆</a:t>
                </a: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上所有乘</a:t>
                </a:r>
                <a:r>
                  <a:rPr lang="zh-CN" altLang="zh-CN" sz="1200" kern="100" dirty="0" smtClean="0">
                    <a:latin typeface="Calibri" panose="020F0502020204030204" pitchFamily="34" charset="0"/>
                    <a:ea typeface="宋体" panose="02010600030101010101" pitchFamily="2" charset="-122"/>
                    <a:cs typeface="Times New Roman" panose="02020603050405020304" pitchFamily="18" charset="0"/>
                  </a:rPr>
                  <a:t>客</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0" indent="0" algn="just">
                  <a:spcAft>
                    <a:spcPts val="0"/>
                  </a:spcAft>
                  <a:buNone/>
                </a:pP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的墨卡托投影横坐标。</a:t>
                </a:r>
              </a:p>
              <a:p>
                <a:pPr marL="0" indent="0" algn="just">
                  <a:spcAft>
                    <a:spcPts val="0"/>
                  </a:spcAft>
                  <a:buNone/>
                </a:pP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的墨卡托投影纵坐标。</a:t>
                </a:r>
              </a:p>
              <a:p>
                <a:pPr marL="0" indent="0" algn="just">
                  <a:spcAft>
                    <a:spcPts val="0"/>
                  </a:spcAft>
                  <a:buNone/>
                </a:pP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的行驶速度。</a:t>
                </a:r>
              </a:p>
              <a:p>
                <a:pPr marL="0" indent="0" algn="just">
                  <a:spcAft>
                    <a:spcPts val="0"/>
                  </a:spcAft>
                  <a:buNone/>
                </a:pP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14:m>
                  <m:oMath xmlns:m="http://schemas.openxmlformats.org/officeDocument/2006/math">
                    <m:sSub>
                      <m:sSubPr>
                        <m:ctrlPr>
                          <a:rPr lang="zh-CN" altLang="zh-CN" sz="1200" i="1" kern="100">
                            <a:latin typeface="Cambria Math"/>
                            <a:ea typeface="宋体" panose="02010600030101010101" pitchFamily="2" charset="-122"/>
                            <a:cs typeface="Times New Roman" panose="02020603050405020304" pitchFamily="18" charset="0"/>
                          </a:rPr>
                        </m:ctrlPr>
                      </m:sSubPr>
                      <m:e>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12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即将前往的下一个站点</a:t>
                </a:r>
                <a:r>
                  <a:rPr lang="zh-CN" altLang="zh-CN" sz="1200" kern="100"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sz="1200" kern="100" dirty="0" smtClean="0">
                  <a:latin typeface="Calibri" panose="020F0502020204030204" pitchFamily="34" charset="0"/>
                  <a:ea typeface="宋体" panose="02010600030101010101" pitchFamily="2" charset="-122"/>
                  <a:cs typeface="Times New Roman" panose="02020603050405020304" pitchFamily="18" charset="0"/>
                </a:endParaRPr>
              </a:p>
              <a:p>
                <a:pPr marL="0" indent="0" algn="just">
                  <a:spcAft>
                    <a:spcPts val="0"/>
                  </a:spcAft>
                  <a:buNone/>
                </a:pPr>
                <a:endParaRPr lang="en-US" altLang="zh-CN" sz="1200" kern="100" dirty="0" smtClean="0">
                  <a:latin typeface="Calibri" panose="020F0502020204030204" pitchFamily="34" charset="0"/>
                  <a:ea typeface="宋体" panose="02010600030101010101" pitchFamily="2" charset="-122"/>
                  <a:cs typeface="Times New Roman" panose="02020603050405020304" pitchFamily="18" charset="0"/>
                </a:endParaRPr>
              </a:p>
              <a:p>
                <a:pPr marL="0" lvl="1" indent="0" algn="just">
                  <a:spcAft>
                    <a:spcPts val="0"/>
                  </a:spcAft>
                  <a:buSzPct val="120000"/>
                  <a:buNone/>
                </a:pPr>
                <a14:m>
                  <m:oMath xmlns:m="http://schemas.openxmlformats.org/officeDocument/2006/math">
                    <m:sSub>
                      <m:sSubPr>
                        <m:ctrlPr>
                          <a:rPr lang="zh-CN" altLang="zh-CN" sz="1800" i="1" kern="100" smtClean="0">
                            <a:solidFill>
                              <a:srgbClr val="12357C"/>
                            </a:solidFill>
                            <a:latin typeface="Cambria Math"/>
                            <a:ea typeface="宋体" panose="02010600030101010101" pitchFamily="2" charset="-122"/>
                            <a:cs typeface="Times New Roman" panose="02020603050405020304" pitchFamily="18" charset="0"/>
                          </a:rPr>
                        </m:ctrlPr>
                      </m:sSubPr>
                      <m:e>
                        <m:r>
                          <m:rPr>
                            <m:sty m:val="p"/>
                          </m:rPr>
                          <a:rPr lang="en-US" altLang="zh-CN" sz="18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f</m:t>
                        </m:r>
                      </m:e>
                      <m:sub>
                        <m:r>
                          <m:rPr>
                            <m:sty m:val="p"/>
                          </m:rPr>
                          <a:rPr lang="en-US" altLang="zh-CN" sz="18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i</m:t>
                        </m:r>
                      </m:sub>
                    </m:sSub>
                  </m:oMath>
                </a14:m>
                <a:r>
                  <a:rPr lang="zh-CN" altLang="zh-CN" sz="1800" kern="100" dirty="0">
                    <a:solidFill>
                      <a:srgbClr val="12357C"/>
                    </a:solidFill>
                    <a:latin typeface="Cambria Math" panose="02040503050406030204" pitchFamily="18" charset="0"/>
                    <a:ea typeface="宋体" panose="02010600030101010101" pitchFamily="2" charset="-122"/>
                    <a:cs typeface="Times New Roman" panose="02020603050405020304" pitchFamily="18" charset="0"/>
                  </a:rPr>
                  <a:t>是叫车请求</a:t>
                </a:r>
                <a14:m>
                  <m:oMath xmlns:m="http://schemas.openxmlformats.org/officeDocument/2006/math">
                    <m:sSub>
                      <m:sSubPr>
                        <m:ctrlPr>
                          <a:rPr lang="zh-CN" altLang="zh-CN" sz="1800" i="1" kern="100">
                            <a:solidFill>
                              <a:srgbClr val="12357C"/>
                            </a:solidFill>
                            <a:latin typeface="Cambria Math"/>
                            <a:ea typeface="宋体" panose="02010600030101010101" pitchFamily="2" charset="-122"/>
                            <a:cs typeface="Times New Roman" panose="02020603050405020304" pitchFamily="18" charset="0"/>
                          </a:rPr>
                        </m:ctrlPr>
                      </m:sSubPr>
                      <m:e>
                        <m:r>
                          <m:rPr>
                            <m:sty m:val="p"/>
                          </m:rPr>
                          <a:rPr lang="en-US" altLang="zh-CN" sz="18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r</m:t>
                        </m:r>
                      </m:e>
                      <m:sub>
                        <m:r>
                          <m:rPr>
                            <m:sty m:val="p"/>
                          </m:rPr>
                          <a:rPr lang="en-US" altLang="zh-CN" sz="18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m:t>i</m:t>
                        </m:r>
                      </m:sub>
                    </m:sSub>
                  </m:oMath>
                </a14:m>
                <a:r>
                  <a:rPr lang="zh-CN" altLang="zh-CN" sz="1800" kern="100" dirty="0">
                    <a:solidFill>
                      <a:srgbClr val="12357C"/>
                    </a:solidFill>
                    <a:latin typeface="Cambria Math" panose="02040503050406030204" pitchFamily="18" charset="0"/>
                    <a:ea typeface="宋体" panose="02010600030101010101" pitchFamily="2" charset="-122"/>
                    <a:cs typeface="Times New Roman" panose="02020603050405020304" pitchFamily="18" charset="0"/>
                  </a:rPr>
                  <a:t>的起始站点。</a:t>
                </a:r>
              </a:p>
              <a:p>
                <a:pPr marL="0" lvl="2" indent="0" algn="just">
                  <a:lnSpc>
                    <a:spcPct val="110000"/>
                  </a:lnSpc>
                  <a:spcAft>
                    <a:spcPts val="0"/>
                  </a:spcAft>
                  <a:buSzPct val="120000"/>
                  <a:buNone/>
                </a:pPr>
                <a14:m>
                  <m:oMath xmlns:m="http://schemas.openxmlformats.org/officeDocument/2006/math">
                    <m:sSub>
                      <m:sSubPr>
                        <m:ctrlPr>
                          <a:rPr lang="zh-CN" altLang="zh-CN" sz="1800" i="1" kern="100">
                            <a:solidFill>
                              <a:srgbClr val="12357C"/>
                            </a:solidFill>
                            <a:latin typeface="Cambria Math"/>
                            <a:cs typeface="Times New Roman" panose="02020603050405020304" pitchFamily="18" charset="0"/>
                          </a:rPr>
                        </m:ctrlPr>
                      </m:sSubPr>
                      <m:e>
                        <m:r>
                          <m:rPr>
                            <m:sty m:val="p"/>
                          </m:rPr>
                          <a:rPr lang="en-US" altLang="zh-CN" sz="1800" i="0" kern="100">
                            <a:solidFill>
                              <a:srgbClr val="12357C"/>
                            </a:solidFill>
                            <a:latin typeface="Cambria Math" panose="02040503050406030204" pitchFamily="18" charset="0"/>
                            <a:cs typeface="Times New Roman" panose="02020603050405020304" pitchFamily="18" charset="0"/>
                          </a:rPr>
                          <m:t>t</m:t>
                        </m:r>
                      </m:e>
                      <m:sub>
                        <m:r>
                          <m:rPr>
                            <m:sty m:val="p"/>
                          </m:rPr>
                          <a:rPr lang="en-US" altLang="zh-CN" sz="1800" i="0" kern="100">
                            <a:solidFill>
                              <a:srgbClr val="12357C"/>
                            </a:solidFill>
                            <a:latin typeface="Cambria Math" panose="02040503050406030204" pitchFamily="18" charset="0"/>
                            <a:cs typeface="Times New Roman" panose="02020603050405020304" pitchFamily="18" charset="0"/>
                          </a:rPr>
                          <m:t>i</m:t>
                        </m:r>
                      </m:sub>
                    </m:sSub>
                    <m:r>
                      <a:rPr lang="en-US" altLang="zh-CN" sz="1800" i="0" kern="100">
                        <a:solidFill>
                          <a:srgbClr val="12357C"/>
                        </a:solidFill>
                        <a:latin typeface="Cambria Math" panose="02040503050406030204" pitchFamily="18" charset="0"/>
                        <a:cs typeface="Times New Roman" panose="02020603050405020304" pitchFamily="18" charset="0"/>
                      </a:rPr>
                      <m:t>,</m:t>
                    </m:r>
                  </m:oMath>
                </a14:m>
                <a:r>
                  <a:rPr lang="zh-CN" altLang="zh-CN" sz="1800" kern="100" dirty="0">
                    <a:solidFill>
                      <a:srgbClr val="12357C"/>
                    </a:solidFill>
                    <a:latin typeface="Cambria Math" panose="02040503050406030204" pitchFamily="18" charset="0"/>
                    <a:cs typeface="Times New Roman" panose="02020603050405020304" pitchFamily="18" charset="0"/>
                  </a:rPr>
                  <a:t>是叫车请求</a:t>
                </a:r>
                <a14:m>
                  <m:oMath xmlns:m="http://schemas.openxmlformats.org/officeDocument/2006/math">
                    <m:sSub>
                      <m:sSubPr>
                        <m:ctrlPr>
                          <a:rPr lang="zh-CN" altLang="zh-CN" sz="1800" i="1" kern="100">
                            <a:solidFill>
                              <a:srgbClr val="12357C"/>
                            </a:solidFill>
                            <a:latin typeface="Cambria Math"/>
                            <a:cs typeface="Times New Roman" panose="02020603050405020304" pitchFamily="18" charset="0"/>
                          </a:rPr>
                        </m:ctrlPr>
                      </m:sSubPr>
                      <m:e>
                        <m:r>
                          <m:rPr>
                            <m:sty m:val="p"/>
                          </m:rPr>
                          <a:rPr lang="en-US" altLang="zh-CN" sz="1800" i="0" kern="100">
                            <a:solidFill>
                              <a:srgbClr val="12357C"/>
                            </a:solidFill>
                            <a:latin typeface="Cambria Math" panose="02040503050406030204" pitchFamily="18" charset="0"/>
                            <a:cs typeface="Times New Roman" panose="02020603050405020304" pitchFamily="18" charset="0"/>
                          </a:rPr>
                          <m:t>r</m:t>
                        </m:r>
                      </m:e>
                      <m:sub>
                        <m:r>
                          <m:rPr>
                            <m:sty m:val="p"/>
                          </m:rPr>
                          <a:rPr lang="en-US" altLang="zh-CN" sz="1800" i="0" kern="100">
                            <a:solidFill>
                              <a:srgbClr val="12357C"/>
                            </a:solidFill>
                            <a:latin typeface="Cambria Math" panose="02040503050406030204" pitchFamily="18" charset="0"/>
                            <a:cs typeface="Times New Roman" panose="02020603050405020304" pitchFamily="18" charset="0"/>
                          </a:rPr>
                          <m:t>i</m:t>
                        </m:r>
                      </m:sub>
                    </m:sSub>
                  </m:oMath>
                </a14:m>
                <a:r>
                  <a:rPr lang="zh-CN" altLang="zh-CN" sz="1800" kern="100" dirty="0">
                    <a:solidFill>
                      <a:srgbClr val="12357C"/>
                    </a:solidFill>
                    <a:latin typeface="Cambria Math" panose="02040503050406030204" pitchFamily="18" charset="0"/>
                    <a:cs typeface="Times New Roman" panose="02020603050405020304" pitchFamily="18" charset="0"/>
                  </a:rPr>
                  <a:t>的目的站点。</a:t>
                </a:r>
              </a:p>
              <a:p>
                <a:pPr marL="0" lvl="2" indent="0" algn="just">
                  <a:lnSpc>
                    <a:spcPct val="110000"/>
                  </a:lnSpc>
                  <a:spcAft>
                    <a:spcPts val="0"/>
                  </a:spcAft>
                  <a:buSzPct val="120000"/>
                  <a:buNone/>
                </a:pPr>
                <a14:m>
                  <m:oMath xmlns:m="http://schemas.openxmlformats.org/officeDocument/2006/math">
                    <m:sSub>
                      <m:sSubPr>
                        <m:ctrlPr>
                          <a:rPr lang="zh-CN" altLang="zh-CN" sz="1800" i="1" kern="100">
                            <a:solidFill>
                              <a:srgbClr val="12357C"/>
                            </a:solidFill>
                            <a:latin typeface="Cambria Math"/>
                            <a:cs typeface="Times New Roman" panose="02020603050405020304" pitchFamily="18" charset="0"/>
                          </a:rPr>
                        </m:ctrlPr>
                      </m:sSubPr>
                      <m:e>
                        <m:r>
                          <m:rPr>
                            <m:sty m:val="p"/>
                          </m:rPr>
                          <a:rPr lang="en-US" altLang="zh-CN" sz="1800" i="0" kern="100">
                            <a:solidFill>
                              <a:srgbClr val="12357C"/>
                            </a:solidFill>
                            <a:latin typeface="Cambria Math" panose="02040503050406030204" pitchFamily="18" charset="0"/>
                            <a:cs typeface="Times New Roman" panose="02020603050405020304" pitchFamily="18" charset="0"/>
                          </a:rPr>
                          <m:t>I</m:t>
                        </m:r>
                      </m:e>
                      <m:sub>
                        <m:r>
                          <m:rPr>
                            <m:sty m:val="p"/>
                          </m:rPr>
                          <a:rPr lang="en-US" altLang="zh-CN" sz="1800" i="0" kern="100">
                            <a:solidFill>
                              <a:srgbClr val="12357C"/>
                            </a:solidFill>
                            <a:latin typeface="Cambria Math" panose="02040503050406030204" pitchFamily="18" charset="0"/>
                            <a:cs typeface="Times New Roman" panose="02020603050405020304" pitchFamily="18" charset="0"/>
                          </a:rPr>
                          <m:t>i</m:t>
                        </m:r>
                      </m:sub>
                    </m:sSub>
                  </m:oMath>
                </a14:m>
                <a:r>
                  <a:rPr lang="zh-CN" altLang="zh-CN" sz="1800" kern="100" dirty="0">
                    <a:solidFill>
                      <a:srgbClr val="12357C"/>
                    </a:solidFill>
                    <a:latin typeface="Cambria Math" panose="02040503050406030204" pitchFamily="18" charset="0"/>
                    <a:cs typeface="Times New Roman" panose="02020603050405020304" pitchFamily="18" charset="0"/>
                  </a:rPr>
                  <a:t>是叫车请求等待时间。</a:t>
                </a:r>
              </a:p>
              <a:p>
                <a:pPr marL="0" marR="0" lvl="2"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zh-CN" altLang="zh-CN" sz="1800" i="1" kern="100" smtClean="0">
                            <a:solidFill>
                              <a:srgbClr val="12357C"/>
                            </a:solidFill>
                            <a:latin typeface="Cambria Math"/>
                            <a:cs typeface="Times New Roman" panose="02020603050405020304" pitchFamily="18" charset="0"/>
                          </a:rPr>
                        </m:ctrlPr>
                      </m:sSubPr>
                      <m:e>
                        <m:r>
                          <m:rPr>
                            <m:sty m:val="p"/>
                          </m:rPr>
                          <a:rPr lang="en-US" altLang="zh-CN" sz="1800" i="0" kern="100">
                            <a:solidFill>
                              <a:srgbClr val="12357C"/>
                            </a:solidFill>
                            <a:latin typeface="Cambria Math" panose="02040503050406030204" pitchFamily="18" charset="0"/>
                            <a:cs typeface="Times New Roman" panose="02020603050405020304" pitchFamily="18" charset="0"/>
                          </a:rPr>
                          <m:t>m</m:t>
                        </m:r>
                      </m:e>
                      <m:sub>
                        <m:r>
                          <m:rPr>
                            <m:sty m:val="p"/>
                          </m:rPr>
                          <a:rPr lang="en-US" altLang="zh-CN" sz="1800" i="0" kern="100">
                            <a:solidFill>
                              <a:srgbClr val="12357C"/>
                            </a:solidFill>
                            <a:latin typeface="Cambria Math" panose="02040503050406030204" pitchFamily="18" charset="0"/>
                            <a:cs typeface="Times New Roman" panose="02020603050405020304" pitchFamily="18" charset="0"/>
                          </a:rPr>
                          <m:t>i</m:t>
                        </m:r>
                      </m:sub>
                    </m:sSub>
                  </m:oMath>
                </a14:m>
                <a:r>
                  <a:rPr lang="zh-CN" altLang="zh-CN" sz="1800" kern="100" dirty="0">
                    <a:solidFill>
                      <a:srgbClr val="12357C"/>
                    </a:solidFill>
                    <a:latin typeface="Cambria Math" panose="02040503050406030204" pitchFamily="18" charset="0"/>
                    <a:cs typeface="Times New Roman" panose="02020603050405020304" pitchFamily="18" charset="0"/>
                  </a:rPr>
                  <a:t>是处理该请求的车辆。</a:t>
                </a:r>
              </a:p>
              <a:p>
                <a:pPr marL="0" indent="0" algn="just">
                  <a:spcAft>
                    <a:spcPts val="0"/>
                  </a:spcAft>
                  <a:buNone/>
                </a:pP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𝑑</a:t>
                </a:r>
                <a:r>
                  <a:rPr lang="zh-CN" altLang="zh-CN" sz="1200" i="0" kern="100" smtClean="0">
                    <a:solidFill>
                      <a:srgbClr val="12357C"/>
                    </a:solidFill>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𝑖 [N]</a:t>
                </a:r>
                <a:r>
                  <a:rPr lang="zh-CN" altLang="zh-CN" sz="1200" kern="100" dirty="0">
                    <a:solidFill>
                      <a:srgbClr val="12357C"/>
                    </a:solidFill>
                    <a:latin typeface="Calibri" panose="020F0502020204030204" pitchFamily="34" charset="0"/>
                    <a:ea typeface="宋体" panose="02010600030101010101" pitchFamily="2" charset="-122"/>
                    <a:cs typeface="Times New Roman" panose="02020603050405020304" pitchFamily="18" charset="0"/>
                  </a:rPr>
                  <a:t>是一个数组，它代表了站点</a:t>
                </a:r>
                <a:r>
                  <a:rPr lang="en-US" altLang="zh-CN" sz="12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𝑠</a:t>
                </a:r>
                <a:r>
                  <a:rPr lang="zh-CN" altLang="zh-CN" sz="12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solidFill>
                      <a:srgbClr val="12357C"/>
                    </a:solidFill>
                    <a:latin typeface="Calibri" panose="020F0502020204030204" pitchFamily="34" charset="0"/>
                    <a:ea typeface="宋体" panose="02010600030101010101" pitchFamily="2" charset="-122"/>
                    <a:cs typeface="Times New Roman" panose="02020603050405020304" pitchFamily="18" charset="0"/>
                  </a:rPr>
                  <a:t>和其它站点的距离</a:t>
                </a:r>
                <a:r>
                  <a:rPr lang="zh-CN" altLang="zh-CN" sz="1200" kern="100" dirty="0" smtClean="0">
                    <a:solidFill>
                      <a:srgbClr val="12357C"/>
                    </a:solidFill>
                    <a:latin typeface="Calibri" panose="020F0502020204030204" pitchFamily="34" charset="0"/>
                    <a:ea typeface="宋体" panose="02010600030101010101" pitchFamily="2" charset="-122"/>
                    <a:cs typeface="Times New Roman" panose="02020603050405020304" pitchFamily="18" charset="0"/>
                  </a:rPr>
                  <a:t>。</a:t>
                </a:r>
                <a:endParaRPr lang="en-US" altLang="zh-CN" sz="1200" kern="100" dirty="0" smtClean="0">
                  <a:solidFill>
                    <a:srgbClr val="12357C"/>
                  </a:solidFill>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altLang="zh-CN" sz="1200" i="0" kern="100" dirty="0" smtClean="0">
                  <a:solidFill>
                    <a:srgbClr val="12357C"/>
                  </a:solidFill>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𝐿</a:t>
                </a:r>
                <a:r>
                  <a:rPr lang="zh-CN" altLang="zh-CN" sz="1200" i="0" kern="100" smtClean="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𝑚</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的准载数。</a:t>
                </a:r>
              </a:p>
              <a:p>
                <a:pPr marL="0" indent="0" algn="just">
                  <a:spcAft>
                    <a:spcPts val="0"/>
                  </a:spcAft>
                  <a:buNone/>
                </a:pP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𝑅</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 [</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𝐿</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 ]</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是一个长度为</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𝐿</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的数组，数组中存放的是车辆</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𝑚</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当前正在处理的请求，换言之，</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𝑅</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 [</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𝐿</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 ]</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表示了车辆</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𝑚</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上所有乘</a:t>
                </a:r>
                <a:r>
                  <a:rPr lang="zh-CN" altLang="zh-CN" sz="1200" kern="100" dirty="0" smtClean="0">
                    <a:latin typeface="Calibri" panose="020F0502020204030204" pitchFamily="34" charset="0"/>
                    <a:ea typeface="宋体" panose="02010600030101010101" pitchFamily="2" charset="-122"/>
                    <a:cs typeface="Times New Roman" panose="02020603050405020304" pitchFamily="18" charset="0"/>
                  </a:rPr>
                  <a:t>客</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marL="0" indent="0" algn="just">
                  <a:spcAft>
                    <a:spcPts val="0"/>
                  </a:spcAft>
                  <a:buNone/>
                </a:pP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𝑥</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𝑚</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的墨卡托投影横坐标。</a:t>
                </a:r>
              </a:p>
              <a:p>
                <a:pPr marL="0" indent="0" algn="just">
                  <a:spcAft>
                    <a:spcPts val="0"/>
                  </a:spcAft>
                  <a:buNone/>
                </a:pP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𝑦</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𝑚</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的墨卡托投影纵坐标。</a:t>
                </a:r>
              </a:p>
              <a:p>
                <a:pPr marL="0" indent="0" algn="just">
                  <a:spcAft>
                    <a:spcPts val="0"/>
                  </a:spcAft>
                  <a:buNone/>
                </a:pP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𝑣</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𝑚</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的行驶速度。</a:t>
                </a:r>
              </a:p>
              <a:p>
                <a:pPr marL="0" indent="0" algn="just">
                  <a:spcAft>
                    <a:spcPts val="0"/>
                  </a:spcAft>
                  <a:buNone/>
                </a:pP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𝑠</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是车辆</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𝑚</a:t>
                </a:r>
                <a:r>
                  <a:rPr lang="zh-CN" altLang="zh-CN" sz="1200" i="0" kern="100">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latin typeface="Calibri" panose="020F0502020204030204" pitchFamily="34" charset="0"/>
                    <a:ea typeface="宋体" panose="02010600030101010101" pitchFamily="2" charset="-122"/>
                    <a:cs typeface="Times New Roman" panose="02020603050405020304" pitchFamily="18" charset="0"/>
                  </a:rPr>
                  <a:t>即将前往的下一个站点</a:t>
                </a:r>
                <a:r>
                  <a:rPr lang="zh-CN" altLang="zh-CN" sz="1200" kern="100"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sz="1200" kern="100" dirty="0" smtClean="0">
                  <a:latin typeface="Calibri" panose="020F0502020204030204" pitchFamily="34" charset="0"/>
                  <a:ea typeface="宋体" panose="02010600030101010101" pitchFamily="2" charset="-122"/>
                  <a:cs typeface="Times New Roman" panose="02020603050405020304" pitchFamily="18" charset="0"/>
                </a:endParaRPr>
              </a:p>
              <a:p>
                <a:pPr marL="0" indent="0" algn="just">
                  <a:spcAft>
                    <a:spcPts val="0"/>
                  </a:spcAft>
                  <a:buNone/>
                </a:pPr>
                <a:endParaRPr lang="en-US" altLang="zh-CN" sz="1200" kern="100" dirty="0" smtClean="0">
                  <a:latin typeface="Calibri" panose="020F0502020204030204" pitchFamily="34" charset="0"/>
                  <a:ea typeface="宋体" panose="02010600030101010101" pitchFamily="2" charset="-122"/>
                  <a:cs typeface="Times New Roman" panose="02020603050405020304" pitchFamily="18" charset="0"/>
                </a:endParaRPr>
              </a:p>
              <a:p>
                <a:pPr marL="0" lvl="1" indent="0" algn="just">
                  <a:spcAft>
                    <a:spcPts val="0"/>
                  </a:spcAft>
                  <a:buSzPct val="120000"/>
                  <a:buNone/>
                </a:pPr>
                <a:r>
                  <a:rPr lang="en-US" altLang="zh-CN" sz="18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f</a:t>
                </a:r>
                <a:r>
                  <a:rPr lang="zh-CN" altLang="zh-CN" sz="1800" i="0" kern="100" smtClean="0">
                    <a:solidFill>
                      <a:srgbClr val="12357C"/>
                    </a:solidFill>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i</a:t>
                </a:r>
                <a:r>
                  <a:rPr lang="zh-CN" altLang="zh-CN" sz="1800" kern="100" dirty="0">
                    <a:solidFill>
                      <a:srgbClr val="12357C"/>
                    </a:solidFill>
                    <a:latin typeface="Cambria Math" panose="02040503050406030204" pitchFamily="18" charset="0"/>
                    <a:ea typeface="宋体" panose="02010600030101010101" pitchFamily="2" charset="-122"/>
                    <a:cs typeface="Times New Roman" panose="02020603050405020304" pitchFamily="18" charset="0"/>
                  </a:rPr>
                  <a:t>是叫车请求</a:t>
                </a:r>
                <a:r>
                  <a:rPr lang="en-US" altLang="zh-CN" sz="18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r</a:t>
                </a:r>
                <a:r>
                  <a:rPr lang="zh-CN" altLang="zh-CN" sz="18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12357C"/>
                    </a:solidFill>
                    <a:latin typeface="Cambria Math" panose="02040503050406030204" pitchFamily="18" charset="0"/>
                    <a:ea typeface="宋体" panose="02010600030101010101" pitchFamily="2" charset="-122"/>
                    <a:cs typeface="Times New Roman" panose="02020603050405020304" pitchFamily="18" charset="0"/>
                  </a:rPr>
                  <a:t>i</a:t>
                </a:r>
                <a:r>
                  <a:rPr lang="zh-CN" altLang="zh-CN" sz="1800" kern="100" dirty="0">
                    <a:solidFill>
                      <a:srgbClr val="12357C"/>
                    </a:solidFill>
                    <a:latin typeface="Cambria Math" panose="02040503050406030204" pitchFamily="18" charset="0"/>
                    <a:ea typeface="宋体" panose="02010600030101010101" pitchFamily="2" charset="-122"/>
                    <a:cs typeface="Times New Roman" panose="02020603050405020304" pitchFamily="18" charset="0"/>
                  </a:rPr>
                  <a:t>的起始站点。</a:t>
                </a:r>
              </a:p>
              <a:p>
                <a:pPr marL="0" lvl="2" indent="0" algn="just">
                  <a:lnSpc>
                    <a:spcPct val="110000"/>
                  </a:lnSpc>
                  <a:spcAft>
                    <a:spcPts val="0"/>
                  </a:spcAft>
                  <a:buSzPct val="120000"/>
                  <a:buNone/>
                </a:pPr>
                <a:r>
                  <a:rPr lang="en-US" altLang="zh-CN" sz="1800" i="0" kern="100">
                    <a:solidFill>
                      <a:srgbClr val="12357C"/>
                    </a:solidFill>
                    <a:latin typeface="Cambria Math" panose="02040503050406030204" pitchFamily="18" charset="0"/>
                    <a:cs typeface="Times New Roman" panose="02020603050405020304" pitchFamily="18" charset="0"/>
                  </a:rPr>
                  <a:t>t</a:t>
                </a:r>
                <a:r>
                  <a:rPr lang="zh-CN" altLang="zh-CN" sz="1800" i="0" kern="100">
                    <a:solidFill>
                      <a:srgbClr val="12357C"/>
                    </a:solidFill>
                    <a:latin typeface="Cambria Math" panose="02040503050406030204" pitchFamily="18" charset="0"/>
                    <a:cs typeface="Times New Roman" panose="02020603050405020304" pitchFamily="18" charset="0"/>
                  </a:rPr>
                  <a:t>_</a:t>
                </a:r>
                <a:r>
                  <a:rPr lang="en-US" altLang="zh-CN" sz="1800" i="0" kern="100">
                    <a:solidFill>
                      <a:srgbClr val="12357C"/>
                    </a:solidFill>
                    <a:latin typeface="Cambria Math" panose="02040503050406030204" pitchFamily="18" charset="0"/>
                    <a:cs typeface="Times New Roman" panose="02020603050405020304" pitchFamily="18" charset="0"/>
                  </a:rPr>
                  <a:t>i,</a:t>
                </a:r>
                <a:r>
                  <a:rPr lang="zh-CN" altLang="zh-CN" sz="1800" kern="100" dirty="0">
                    <a:solidFill>
                      <a:srgbClr val="12357C"/>
                    </a:solidFill>
                    <a:latin typeface="Cambria Math" panose="02040503050406030204" pitchFamily="18" charset="0"/>
                    <a:cs typeface="Times New Roman" panose="02020603050405020304" pitchFamily="18" charset="0"/>
                  </a:rPr>
                  <a:t>是叫车请求</a:t>
                </a:r>
                <a:r>
                  <a:rPr lang="en-US" altLang="zh-CN" sz="1800" i="0" kern="100">
                    <a:solidFill>
                      <a:srgbClr val="12357C"/>
                    </a:solidFill>
                    <a:latin typeface="Cambria Math" panose="02040503050406030204" pitchFamily="18" charset="0"/>
                    <a:cs typeface="Times New Roman" panose="02020603050405020304" pitchFamily="18" charset="0"/>
                  </a:rPr>
                  <a:t>r</a:t>
                </a:r>
                <a:r>
                  <a:rPr lang="zh-CN" altLang="zh-CN" sz="1800" i="0" kern="100">
                    <a:solidFill>
                      <a:srgbClr val="12357C"/>
                    </a:solidFill>
                    <a:latin typeface="Cambria Math" panose="02040503050406030204" pitchFamily="18" charset="0"/>
                    <a:cs typeface="Times New Roman" panose="02020603050405020304" pitchFamily="18" charset="0"/>
                  </a:rPr>
                  <a:t>_</a:t>
                </a:r>
                <a:r>
                  <a:rPr lang="en-US" altLang="zh-CN" sz="1800" i="0" kern="100">
                    <a:solidFill>
                      <a:srgbClr val="12357C"/>
                    </a:solidFill>
                    <a:latin typeface="Cambria Math" panose="02040503050406030204" pitchFamily="18" charset="0"/>
                    <a:cs typeface="Times New Roman" panose="02020603050405020304" pitchFamily="18" charset="0"/>
                  </a:rPr>
                  <a:t>i</a:t>
                </a:r>
                <a:r>
                  <a:rPr lang="zh-CN" altLang="zh-CN" sz="1800" kern="100" dirty="0">
                    <a:solidFill>
                      <a:srgbClr val="12357C"/>
                    </a:solidFill>
                    <a:latin typeface="Cambria Math" panose="02040503050406030204" pitchFamily="18" charset="0"/>
                    <a:cs typeface="Times New Roman" panose="02020603050405020304" pitchFamily="18" charset="0"/>
                  </a:rPr>
                  <a:t>的目的站点。</a:t>
                </a:r>
              </a:p>
              <a:p>
                <a:pPr marL="0" lvl="2" indent="0" algn="just">
                  <a:lnSpc>
                    <a:spcPct val="110000"/>
                  </a:lnSpc>
                  <a:spcAft>
                    <a:spcPts val="0"/>
                  </a:spcAft>
                  <a:buSzPct val="120000"/>
                  <a:buNone/>
                </a:pPr>
                <a:r>
                  <a:rPr lang="en-US" altLang="zh-CN" sz="1800" i="0" kern="100">
                    <a:solidFill>
                      <a:srgbClr val="12357C"/>
                    </a:solidFill>
                    <a:latin typeface="Cambria Math" panose="02040503050406030204" pitchFamily="18" charset="0"/>
                    <a:cs typeface="Times New Roman" panose="02020603050405020304" pitchFamily="18" charset="0"/>
                  </a:rPr>
                  <a:t>I</a:t>
                </a:r>
                <a:r>
                  <a:rPr lang="zh-CN" altLang="zh-CN" sz="1800" i="0" kern="100">
                    <a:solidFill>
                      <a:srgbClr val="12357C"/>
                    </a:solidFill>
                    <a:latin typeface="Cambria Math" panose="02040503050406030204" pitchFamily="18" charset="0"/>
                    <a:cs typeface="Times New Roman" panose="02020603050405020304" pitchFamily="18" charset="0"/>
                  </a:rPr>
                  <a:t>_</a:t>
                </a:r>
                <a:r>
                  <a:rPr lang="en-US" altLang="zh-CN" sz="1800" i="0" kern="100">
                    <a:solidFill>
                      <a:srgbClr val="12357C"/>
                    </a:solidFill>
                    <a:latin typeface="Cambria Math" panose="02040503050406030204" pitchFamily="18" charset="0"/>
                    <a:cs typeface="Times New Roman" panose="02020603050405020304" pitchFamily="18" charset="0"/>
                  </a:rPr>
                  <a:t>i</a:t>
                </a:r>
                <a:r>
                  <a:rPr lang="zh-CN" altLang="zh-CN" sz="1800" kern="100" dirty="0">
                    <a:solidFill>
                      <a:srgbClr val="12357C"/>
                    </a:solidFill>
                    <a:latin typeface="Cambria Math" panose="02040503050406030204" pitchFamily="18" charset="0"/>
                    <a:cs typeface="Times New Roman" panose="02020603050405020304" pitchFamily="18" charset="0"/>
                  </a:rPr>
                  <a:t>是叫车请求等待时间。</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altLang="zh-CN" sz="1800" i="0" kern="100">
                    <a:solidFill>
                      <a:srgbClr val="12357C"/>
                    </a:solidFill>
                    <a:latin typeface="Cambria Math" panose="02040503050406030204" pitchFamily="18" charset="0"/>
                    <a:cs typeface="Times New Roman" panose="02020603050405020304" pitchFamily="18" charset="0"/>
                  </a:rPr>
                  <a:t>m</a:t>
                </a:r>
                <a:r>
                  <a:rPr lang="zh-CN" altLang="zh-CN" sz="1800" i="0" kern="100" smtClean="0">
                    <a:solidFill>
                      <a:srgbClr val="12357C"/>
                    </a:solidFill>
                    <a:latin typeface="Cambria Math" panose="02040503050406030204" pitchFamily="18" charset="0"/>
                    <a:cs typeface="Times New Roman" panose="02020603050405020304" pitchFamily="18" charset="0"/>
                  </a:rPr>
                  <a:t>_</a:t>
                </a:r>
                <a:r>
                  <a:rPr lang="en-US" altLang="zh-CN" sz="1800" i="0" kern="100">
                    <a:solidFill>
                      <a:srgbClr val="12357C"/>
                    </a:solidFill>
                    <a:latin typeface="Cambria Math" panose="02040503050406030204" pitchFamily="18" charset="0"/>
                    <a:cs typeface="Times New Roman" panose="02020603050405020304" pitchFamily="18" charset="0"/>
                  </a:rPr>
                  <a:t>i</a:t>
                </a:r>
                <a:r>
                  <a:rPr lang="zh-CN" altLang="zh-CN" sz="1800" kern="100" dirty="0">
                    <a:solidFill>
                      <a:srgbClr val="12357C"/>
                    </a:solidFill>
                    <a:latin typeface="Cambria Math" panose="02040503050406030204" pitchFamily="18" charset="0"/>
                    <a:cs typeface="Times New Roman" panose="02020603050405020304" pitchFamily="18" charset="0"/>
                  </a:rPr>
                  <a:t>是处理该请求的车辆。</a:t>
                </a:r>
              </a:p>
              <a:p>
                <a:pPr marL="0" indent="0" algn="just">
                  <a:spcAft>
                    <a:spcPts val="0"/>
                  </a:spcAft>
                  <a:buNone/>
                </a:pP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68C226F-F50B-4B2F-AC7D-F0B388C5FB67}" type="slidenum">
              <a:rPr lang="en-US" altLang="zh-CN" smtClean="0"/>
              <a:pPr>
                <a:defRPr/>
              </a:pPr>
              <a:t>22</a:t>
            </a:fld>
            <a:endParaRPr lang="en-US" altLang="zh-CN"/>
          </a:p>
        </p:txBody>
      </p:sp>
    </p:spTree>
    <p:extLst>
      <p:ext uri="{BB962C8B-B14F-4D97-AF65-F5344CB8AC3E}">
        <p14:creationId xmlns:p14="http://schemas.microsoft.com/office/powerpoint/2010/main" val="22387112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6" descr="ppt底板白-英文大写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descr="图片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2" descr="图片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3" descr="图片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图片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5" descr="图片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300"/>
            </a:lvl1pPr>
          </a:lstStyle>
          <a:p>
            <a:pPr lvl="0"/>
            <a:r>
              <a:rPr lang="zh-CN" altLang="en-US" noProof="0" smtClean="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smtClean="0"/>
              <a:t>单击此处编辑母版副标题样式</a:t>
            </a:r>
          </a:p>
        </p:txBody>
      </p:sp>
    </p:spTree>
    <p:extLst>
      <p:ext uri="{BB962C8B-B14F-4D97-AF65-F5344CB8AC3E}">
        <p14:creationId xmlns:p14="http://schemas.microsoft.com/office/powerpoint/2010/main" val="3620475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56946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16315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32477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4239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31800"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2800"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08501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28102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589533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539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557831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067737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1" descr="ppt底板白-英文大写4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smtClean="0"/>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smtClean="0"/>
          </a:p>
        </p:txBody>
      </p:sp>
      <p:sp>
        <p:nvSpPr>
          <p:cNvPr id="1029" name="Rectangle 4"/>
          <p:cNvSpPr>
            <a:spLocks noGrp="1" noChangeArrowheads="1"/>
          </p:cNvSpPr>
          <p:nvPr>
            <p:ph type="title"/>
          </p:nvPr>
        </p:nvSpPr>
        <p:spPr bwMode="auto">
          <a:xfrm>
            <a:off x="0" y="179388"/>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5"/>
          <p:cNvSpPr>
            <a:spLocks noGrp="1" noChangeArrowheads="1"/>
          </p:cNvSpPr>
          <p:nvPr>
            <p:ph type="body" idx="1"/>
          </p:nvPr>
        </p:nvSpPr>
        <p:spPr bwMode="auto">
          <a:xfrm>
            <a:off x="431800"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ctr" rtl="0" eaLnBrk="0" fontAlgn="base" hangingPunct="0">
        <a:spcBef>
          <a:spcPct val="0"/>
        </a:spcBef>
        <a:spcAft>
          <a:spcPct val="0"/>
        </a:spcAft>
        <a:defRPr sz="2800" b="1" kern="1200">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25.pn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notesSlide" Target="../notesSlides/notesSlide9.xml"/><Relationship Id="rId7" Type="http://schemas.openxmlformats.org/officeDocument/2006/relationships/image" Target="../media/image221.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10.png"/><Relationship Id="rId5" Type="http://schemas.openxmlformats.org/officeDocument/2006/relationships/image" Target="../media/image201.png"/><Relationship Id="rId4" Type="http://schemas.openxmlformats.org/officeDocument/2006/relationships/image" Target="../media/image191.png"/><Relationship Id="rId9" Type="http://schemas.openxmlformats.org/officeDocument/2006/relationships/image" Target="../media/image241.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30.png"/><Relationship Id="rId4" Type="http://schemas.openxmlformats.org/officeDocument/2006/relationships/image" Target="../media/image220.png"/></Relationships>
</file>

<file path=ppt/slides/_rels/slide2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png"/><Relationship Id="rId7" Type="http://schemas.openxmlformats.org/officeDocument/2006/relationships/image" Target="../media/image27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290.png"/></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image" Target="../media/image340.png"/><Relationship Id="rId4" Type="http://schemas.openxmlformats.org/officeDocument/2006/relationships/image" Target="../media/image330.png"/></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8.jpg"/><Relationship Id="rId4" Type="http://schemas.openxmlformats.org/officeDocument/2006/relationships/image" Target="../media/image17.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35270;&#39057;/&#36710;&#36742;&#21628;&#21483;&#31995;&#32479;&#24405;&#23631;&#28436;&#31034;.avi"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7.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3.png"/><Relationship Id="rId4" Type="http://schemas.openxmlformats.org/officeDocument/2006/relationships/image" Target="../media/image20.png"/><Relationship Id="rId9" Type="http://schemas.openxmlformats.org/officeDocument/2006/relationships/image" Target="../media/image52.png"/><Relationship Id="rId1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88175" y="2362200"/>
            <a:ext cx="8839200" cy="19272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eaLnBrk="1" hangingPunct="1"/>
            <a:r>
              <a:rPr lang="zh-CN" altLang="en-US" sz="5400" dirty="0">
                <a:latin typeface="+mn-ea"/>
                <a:ea typeface="+mn-ea"/>
              </a:rPr>
              <a:t>全自动交通系统车辆调度与人机交互系统研究</a:t>
            </a:r>
            <a:r>
              <a:rPr lang="en-US" altLang="zh-CN" sz="5400" dirty="0">
                <a:latin typeface="+mn-ea"/>
                <a:ea typeface="+mn-ea"/>
              </a:rPr>
              <a:t/>
            </a:r>
            <a:br>
              <a:rPr lang="en-US" altLang="zh-CN" sz="5400" dirty="0">
                <a:latin typeface="+mn-ea"/>
                <a:ea typeface="+mn-ea"/>
              </a:rPr>
            </a:br>
            <a:endParaRPr lang="zh-CN" altLang="zh-CN" sz="5400" dirty="0">
              <a:latin typeface="+mn-ea"/>
              <a:ea typeface="+mn-ea"/>
            </a:endParaRPr>
          </a:p>
        </p:txBody>
      </p:sp>
      <p:sp>
        <p:nvSpPr>
          <p:cNvPr id="5123" name="Rectangle 3"/>
          <p:cNvSpPr>
            <a:spLocks noGrp="1" noChangeArrowheads="1"/>
          </p:cNvSpPr>
          <p:nvPr>
            <p:ph type="subTitle" idx="1"/>
          </p:nvPr>
        </p:nvSpPr>
        <p:spPr>
          <a:xfrm>
            <a:off x="5105400" y="4748127"/>
            <a:ext cx="4021975" cy="28931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spcBef>
                <a:spcPct val="0"/>
              </a:spcBef>
              <a:buSzTx/>
            </a:pPr>
            <a:r>
              <a:rPr lang="zh-CN" altLang="en-US" sz="2800" dirty="0" smtClean="0">
                <a:solidFill>
                  <a:srgbClr val="133984"/>
                </a:solidFill>
                <a:latin typeface="Arial" panose="020B0604020202020204" pitchFamily="34" charset="0"/>
                <a:ea typeface="华文新魏" panose="02010800040101010101" pitchFamily="2" charset="-122"/>
              </a:rPr>
              <a:t>答辩人：</a:t>
            </a:r>
            <a:r>
              <a:rPr lang="zh-CN" altLang="en-US" sz="2800" dirty="0">
                <a:solidFill>
                  <a:srgbClr val="133984"/>
                </a:solidFill>
                <a:latin typeface="Arial" panose="020B0604020202020204" pitchFamily="34" charset="0"/>
                <a:ea typeface="华文新魏" panose="02010800040101010101" pitchFamily="2" charset="-122"/>
              </a:rPr>
              <a:t>李</a:t>
            </a:r>
            <a:r>
              <a:rPr lang="zh-CN" altLang="en-US" sz="2800" dirty="0" smtClean="0">
                <a:solidFill>
                  <a:srgbClr val="133984"/>
                </a:solidFill>
                <a:latin typeface="Arial" panose="020B0604020202020204" pitchFamily="34" charset="0"/>
                <a:ea typeface="华文新魏" panose="02010800040101010101" pitchFamily="2" charset="-122"/>
              </a:rPr>
              <a:t>爽</a:t>
            </a:r>
            <a:endParaRPr lang="en-US" altLang="zh-CN" sz="2800" dirty="0" smtClean="0">
              <a:solidFill>
                <a:srgbClr val="133984"/>
              </a:solidFill>
              <a:latin typeface="Arial" panose="020B0604020202020204" pitchFamily="34" charset="0"/>
              <a:ea typeface="华文新魏" panose="02010800040101010101" pitchFamily="2" charset="-122"/>
            </a:endParaRPr>
          </a:p>
          <a:p>
            <a:pPr algn="l" eaLnBrk="1" hangingPunct="1">
              <a:lnSpc>
                <a:spcPct val="150000"/>
              </a:lnSpc>
              <a:spcBef>
                <a:spcPct val="0"/>
              </a:spcBef>
              <a:buSzTx/>
            </a:pPr>
            <a:r>
              <a:rPr lang="zh-CN" altLang="en-US" sz="2800" dirty="0" smtClean="0">
                <a:solidFill>
                  <a:srgbClr val="133984"/>
                </a:solidFill>
                <a:latin typeface="Arial" panose="020B0604020202020204" pitchFamily="34" charset="0"/>
                <a:ea typeface="华文新魏" panose="02010800040101010101" pitchFamily="2" charset="-122"/>
              </a:rPr>
              <a:t>导师</a:t>
            </a:r>
            <a:r>
              <a:rPr lang="zh-CN" altLang="en-US" sz="2800" dirty="0">
                <a:solidFill>
                  <a:srgbClr val="133984"/>
                </a:solidFill>
                <a:latin typeface="Arial" panose="020B0604020202020204" pitchFamily="34" charset="0"/>
                <a:ea typeface="华文新魏" panose="02010800040101010101" pitchFamily="2" charset="-122"/>
              </a:rPr>
              <a:t>：</a:t>
            </a:r>
            <a:r>
              <a:rPr lang="zh-CN" altLang="en-US" sz="2800" dirty="0" smtClean="0">
                <a:solidFill>
                  <a:srgbClr val="133984"/>
                </a:solidFill>
                <a:latin typeface="Arial" panose="020B0604020202020204" pitchFamily="34" charset="0"/>
                <a:ea typeface="华文新魏" panose="02010800040101010101" pitchFamily="2" charset="-122"/>
              </a:rPr>
              <a:t>王春香副教授</a:t>
            </a:r>
            <a:endParaRPr lang="en-US" altLang="zh-CN" sz="2800" dirty="0">
              <a:solidFill>
                <a:srgbClr val="133984"/>
              </a:solidFill>
              <a:latin typeface="Arial" panose="020B0604020202020204" pitchFamily="34" charset="0"/>
              <a:ea typeface="华文新魏" panose="02010800040101010101" pitchFamily="2" charset="-122"/>
            </a:endParaRPr>
          </a:p>
          <a:p>
            <a:pPr algn="l" eaLnBrk="1" hangingPunct="1">
              <a:lnSpc>
                <a:spcPct val="150000"/>
              </a:lnSpc>
              <a:spcBef>
                <a:spcPct val="0"/>
              </a:spcBef>
              <a:buSzTx/>
            </a:pPr>
            <a:r>
              <a:rPr lang="zh-CN" altLang="en-US" sz="2800" dirty="0" smtClean="0">
                <a:solidFill>
                  <a:srgbClr val="133984"/>
                </a:solidFill>
                <a:latin typeface="Arial" panose="020B0604020202020204" pitchFamily="34" charset="0"/>
                <a:ea typeface="华文新魏" panose="02010800040101010101" pitchFamily="2" charset="-122"/>
              </a:rPr>
              <a:t>系</a:t>
            </a:r>
            <a:r>
              <a:rPr lang="zh-CN" altLang="en-US" sz="2800" dirty="0">
                <a:solidFill>
                  <a:srgbClr val="133984"/>
                </a:solidFill>
                <a:latin typeface="Arial" panose="020B0604020202020204" pitchFamily="34" charset="0"/>
                <a:ea typeface="华文新魏" panose="02010800040101010101" pitchFamily="2" charset="-122"/>
              </a:rPr>
              <a:t>所：机器人研究所</a:t>
            </a:r>
            <a:endParaRPr lang="en-US" altLang="zh-CN" sz="2800" dirty="0">
              <a:solidFill>
                <a:srgbClr val="133984"/>
              </a:solidFill>
              <a:latin typeface="Arial" panose="020B0604020202020204" pitchFamily="34" charset="0"/>
              <a:ea typeface="华文新魏" panose="02010800040101010101" pitchFamily="2" charset="-122"/>
            </a:endParaRPr>
          </a:p>
          <a:p>
            <a:pPr algn="l" eaLnBrk="1" hangingPunct="1">
              <a:lnSpc>
                <a:spcPct val="200000"/>
              </a:lnSpc>
              <a:spcBef>
                <a:spcPct val="0"/>
              </a:spcBef>
              <a:buSzTx/>
            </a:pPr>
            <a:endParaRPr lang="zh-CN" altLang="zh-CN" sz="2800" dirty="0">
              <a:solidFill>
                <a:srgbClr val="133984"/>
              </a:solidFill>
              <a:latin typeface="Arial" panose="020B0604020202020204" pitchFamily="34" charset="0"/>
              <a:ea typeface="华文新魏" panose="02010800040101010101" pitchFamily="2" charset="-122"/>
            </a:endParaRPr>
          </a:p>
        </p:txBody>
      </p:sp>
      <p:sp>
        <p:nvSpPr>
          <p:cNvPr id="4" name="Rectangle 3"/>
          <p:cNvSpPr txBox="1">
            <a:spLocks noChangeArrowheads="1"/>
          </p:cNvSpPr>
          <p:nvPr/>
        </p:nvSpPr>
        <p:spPr bwMode="auto">
          <a:xfrm>
            <a:off x="0" y="1255713"/>
            <a:ext cx="9144000"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lvl1pPr marL="0" indent="0" algn="ctr" rtl="0" eaLnBrk="0" fontAlgn="base" hangingPunct="0">
              <a:lnSpc>
                <a:spcPct val="110000"/>
              </a:lnSpc>
              <a:spcBef>
                <a:spcPct val="20000"/>
              </a:spcBef>
              <a:spcAft>
                <a:spcPct val="0"/>
              </a:spcAft>
              <a:buSzPct val="120000"/>
              <a:buFontTx/>
              <a:buNone/>
              <a:defRPr sz="2400" kern="1200">
                <a:solidFill>
                  <a:srgbClr val="16388A"/>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b="1" smtClean="0">
                <a:solidFill>
                  <a:srgbClr val="133984"/>
                </a:solidFill>
                <a:ea typeface="华文新魏" panose="02010800040101010101" pitchFamily="2" charset="-122"/>
              </a:rPr>
              <a:t>申请上海交通大学硕士学位答辩</a:t>
            </a:r>
            <a:endParaRPr lang="en-US" altLang="zh-CN" b="1" dirty="0" smtClean="0">
              <a:solidFill>
                <a:srgbClr val="133984"/>
              </a:solidFill>
              <a:ea typeface="华文新魏"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1539"/>
    </mc:Choice>
    <mc:Fallback xmlns="">
      <p:transition spd="slow" advTm="1153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6477000" y="5943600"/>
            <a:ext cx="2667000" cy="838200"/>
          </a:xfrm>
          <a:prstGeom prst="rect">
            <a:avLst/>
          </a:prstGeom>
          <a:solidFill>
            <a:schemeClr val="bg1"/>
          </a:solidFill>
          <a:ln w="28575" cap="flat" cmpd="sng" algn="ctr">
            <a:solidFill>
              <a:schemeClr val="bg1"/>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 name="标题 1"/>
          <p:cNvSpPr>
            <a:spLocks noGrp="1"/>
          </p:cNvSpPr>
          <p:nvPr>
            <p:ph type="title"/>
          </p:nvPr>
        </p:nvSpPr>
        <p:spPr/>
        <p:txBody>
          <a:bodyPr/>
          <a:lstStyle/>
          <a:p>
            <a:r>
              <a:rPr lang="zh-CN" altLang="en-US" dirty="0" smtClean="0"/>
              <a:t>中央控制系统</a:t>
            </a:r>
            <a:r>
              <a:rPr lang="zh-CN" altLang="en-US" dirty="0"/>
              <a:t>与</a:t>
            </a:r>
            <a:r>
              <a:rPr lang="zh-CN" altLang="en-US" dirty="0" smtClean="0"/>
              <a:t>无人车通信</a:t>
            </a:r>
            <a:endParaRPr lang="zh-CN" altLang="en-US" dirty="0"/>
          </a:p>
        </p:txBody>
      </p:sp>
      <p:grpSp>
        <p:nvGrpSpPr>
          <p:cNvPr id="9" name="组合 8"/>
          <p:cNvGrpSpPr/>
          <p:nvPr/>
        </p:nvGrpSpPr>
        <p:grpSpPr>
          <a:xfrm>
            <a:off x="3316275" y="467099"/>
            <a:ext cx="5675324" cy="6189518"/>
            <a:chOff x="3316275" y="467099"/>
            <a:chExt cx="5675324" cy="6189518"/>
          </a:xfrm>
        </p:grpSpPr>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6275" y="706921"/>
              <a:ext cx="5334000" cy="594969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199" y="467099"/>
              <a:ext cx="761999" cy="76199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3399" y="573272"/>
              <a:ext cx="838200" cy="618903"/>
            </a:xfrm>
            <a:prstGeom prst="rect">
              <a:avLst/>
            </a:prstGeom>
          </p:spPr>
        </p:pic>
        <p:sp>
          <p:nvSpPr>
            <p:cNvPr id="28" name="文本框 27"/>
            <p:cNvSpPr txBox="1"/>
            <p:nvPr/>
          </p:nvSpPr>
          <p:spPr>
            <a:xfrm>
              <a:off x="5448298" y="740788"/>
              <a:ext cx="1524001" cy="461665"/>
            </a:xfrm>
            <a:prstGeom prst="rect">
              <a:avLst/>
            </a:prstGeom>
            <a:solidFill>
              <a:srgbClr val="FFC000"/>
            </a:solidFill>
          </p:spPr>
          <p:txBody>
            <a:bodyPr wrap="square" rtlCol="0">
              <a:spAutoFit/>
            </a:bodyPr>
            <a:lstStyle/>
            <a:p>
              <a:r>
                <a:rPr lang="en-US" altLang="zh-CN" dirty="0" smtClean="0">
                  <a:solidFill>
                    <a:schemeClr val="bg1"/>
                  </a:solidFill>
                </a:rPr>
                <a:t>TCP</a:t>
              </a:r>
              <a:r>
                <a:rPr lang="zh-CN" altLang="en-US" dirty="0" smtClean="0">
                  <a:solidFill>
                    <a:schemeClr val="bg1"/>
                  </a:solidFill>
                </a:rPr>
                <a:t>协议</a:t>
              </a:r>
              <a:endParaRPr lang="zh-CN" altLang="en-US" dirty="0">
                <a:solidFill>
                  <a:schemeClr val="bg1"/>
                </a:solidFill>
              </a:endParaRPr>
            </a:p>
          </p:txBody>
        </p:sp>
      </p:grpSp>
      <p:sp>
        <p:nvSpPr>
          <p:cNvPr id="36" name="圆角矩形 35"/>
          <p:cNvSpPr/>
          <p:nvPr/>
        </p:nvSpPr>
        <p:spPr bwMode="auto">
          <a:xfrm>
            <a:off x="3100285" y="2983149"/>
            <a:ext cx="5686628" cy="1524000"/>
          </a:xfrm>
          <a:prstGeom prst="roundRect">
            <a:avLst/>
          </a:prstGeom>
          <a:noFill/>
          <a:ln w="57150" cap="flat" cmpd="sng" algn="ctr">
            <a:solidFill>
              <a:srgbClr val="FF0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nvGrpSpPr>
          <p:cNvPr id="10" name="组合 9"/>
          <p:cNvGrpSpPr/>
          <p:nvPr/>
        </p:nvGrpSpPr>
        <p:grpSpPr>
          <a:xfrm>
            <a:off x="60893" y="3809621"/>
            <a:ext cx="2223121" cy="2023765"/>
            <a:chOff x="76314" y="2854277"/>
            <a:chExt cx="2223121" cy="2023765"/>
          </a:xfrm>
        </p:grpSpPr>
        <p:sp>
          <p:nvSpPr>
            <p:cNvPr id="3" name="文本框 2"/>
            <p:cNvSpPr txBox="1"/>
            <p:nvPr/>
          </p:nvSpPr>
          <p:spPr>
            <a:xfrm>
              <a:off x="76314" y="3614431"/>
              <a:ext cx="800219" cy="461665"/>
            </a:xfrm>
            <a:prstGeom prst="rect">
              <a:avLst/>
            </a:prstGeom>
            <a:noFill/>
          </p:spPr>
          <p:txBody>
            <a:bodyPr wrap="none" rtlCol="0">
              <a:spAutoFit/>
            </a:bodyPr>
            <a:lstStyle/>
            <a:p>
              <a:r>
                <a:rPr lang="zh-CN" altLang="en-US" dirty="0">
                  <a:solidFill>
                    <a:srgbClr val="FF0000"/>
                  </a:solidFill>
                </a:rPr>
                <a:t>难点</a:t>
              </a:r>
            </a:p>
          </p:txBody>
        </p:sp>
        <p:sp>
          <p:nvSpPr>
            <p:cNvPr id="4" name="左大括号 3"/>
            <p:cNvSpPr/>
            <p:nvPr/>
          </p:nvSpPr>
          <p:spPr bwMode="auto">
            <a:xfrm>
              <a:off x="838315" y="2854277"/>
              <a:ext cx="377965" cy="2023765"/>
            </a:xfrm>
            <a:prstGeom prst="leftBrace">
              <a:avLst>
                <a:gd name="adj1" fmla="val 43426"/>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5" name="文本框 4"/>
            <p:cNvSpPr txBox="1"/>
            <p:nvPr/>
          </p:nvSpPr>
          <p:spPr>
            <a:xfrm>
              <a:off x="1191439" y="2896258"/>
              <a:ext cx="1107996" cy="461665"/>
            </a:xfrm>
            <a:prstGeom prst="rect">
              <a:avLst/>
            </a:prstGeom>
            <a:noFill/>
          </p:spPr>
          <p:txBody>
            <a:bodyPr wrap="none" rtlCol="0">
              <a:spAutoFit/>
            </a:bodyPr>
            <a:lstStyle/>
            <a:p>
              <a:r>
                <a:rPr lang="zh-CN" altLang="en-US" dirty="0" smtClean="0">
                  <a:solidFill>
                    <a:srgbClr val="132584"/>
                  </a:solidFill>
                </a:rPr>
                <a:t>实时性</a:t>
              </a:r>
              <a:endParaRPr lang="zh-CN" altLang="en-US" dirty="0">
                <a:solidFill>
                  <a:srgbClr val="132584"/>
                </a:solidFill>
              </a:endParaRPr>
            </a:p>
          </p:txBody>
        </p:sp>
        <p:sp>
          <p:nvSpPr>
            <p:cNvPr id="11" name="文本框 10"/>
            <p:cNvSpPr txBox="1"/>
            <p:nvPr/>
          </p:nvSpPr>
          <p:spPr>
            <a:xfrm>
              <a:off x="1191210" y="4291722"/>
              <a:ext cx="1107996" cy="461665"/>
            </a:xfrm>
            <a:prstGeom prst="rect">
              <a:avLst/>
            </a:prstGeom>
            <a:noFill/>
          </p:spPr>
          <p:txBody>
            <a:bodyPr wrap="none" rtlCol="0">
              <a:spAutoFit/>
            </a:bodyPr>
            <a:lstStyle/>
            <a:p>
              <a:r>
                <a:rPr lang="zh-CN" altLang="en-US" dirty="0" smtClean="0">
                  <a:solidFill>
                    <a:srgbClr val="132584"/>
                  </a:solidFill>
                </a:rPr>
                <a:t>鲁棒性</a:t>
              </a:r>
              <a:endParaRPr lang="zh-CN" altLang="en-US" dirty="0">
                <a:solidFill>
                  <a:srgbClr val="132584"/>
                </a:solidFill>
              </a:endParaRPr>
            </a:p>
          </p:txBody>
        </p:sp>
        <p:sp>
          <p:nvSpPr>
            <p:cNvPr id="12" name="文本框 11"/>
            <p:cNvSpPr txBox="1"/>
            <p:nvPr/>
          </p:nvSpPr>
          <p:spPr>
            <a:xfrm>
              <a:off x="1176018" y="3799654"/>
              <a:ext cx="1107996" cy="461665"/>
            </a:xfrm>
            <a:prstGeom prst="rect">
              <a:avLst/>
            </a:prstGeom>
            <a:noFill/>
          </p:spPr>
          <p:txBody>
            <a:bodyPr wrap="none" rtlCol="0">
              <a:spAutoFit/>
            </a:bodyPr>
            <a:lstStyle/>
            <a:p>
              <a:r>
                <a:rPr lang="zh-CN" altLang="en-US" dirty="0">
                  <a:solidFill>
                    <a:srgbClr val="132584"/>
                  </a:solidFill>
                </a:rPr>
                <a:t>稳定</a:t>
              </a:r>
              <a:r>
                <a:rPr lang="zh-CN" altLang="en-US" dirty="0" smtClean="0">
                  <a:solidFill>
                    <a:srgbClr val="132584"/>
                  </a:solidFill>
                </a:rPr>
                <a:t>性</a:t>
              </a:r>
              <a:endParaRPr lang="zh-CN" altLang="en-US" dirty="0">
                <a:solidFill>
                  <a:srgbClr val="132584"/>
                </a:solidFill>
              </a:endParaRPr>
            </a:p>
          </p:txBody>
        </p:sp>
        <p:sp>
          <p:nvSpPr>
            <p:cNvPr id="13" name="文本框 12"/>
            <p:cNvSpPr txBox="1"/>
            <p:nvPr/>
          </p:nvSpPr>
          <p:spPr>
            <a:xfrm>
              <a:off x="1191210" y="3347956"/>
              <a:ext cx="1107996" cy="461665"/>
            </a:xfrm>
            <a:prstGeom prst="rect">
              <a:avLst/>
            </a:prstGeom>
            <a:noFill/>
          </p:spPr>
          <p:txBody>
            <a:bodyPr wrap="none" rtlCol="0">
              <a:spAutoFit/>
            </a:bodyPr>
            <a:lstStyle/>
            <a:p>
              <a:r>
                <a:rPr lang="zh-CN" altLang="en-US" dirty="0" smtClean="0">
                  <a:solidFill>
                    <a:srgbClr val="132584"/>
                  </a:solidFill>
                </a:rPr>
                <a:t>高效性</a:t>
              </a:r>
              <a:endParaRPr lang="zh-CN" altLang="en-US" dirty="0">
                <a:solidFill>
                  <a:srgbClr val="132584"/>
                </a:solidFill>
              </a:endParaRPr>
            </a:p>
          </p:txBody>
        </p:sp>
      </p:grpSp>
      <p:sp>
        <p:nvSpPr>
          <p:cNvPr id="14" name="文本框 13"/>
          <p:cNvSpPr txBox="1"/>
          <p:nvPr/>
        </p:nvSpPr>
        <p:spPr>
          <a:xfrm>
            <a:off x="26922" y="1448730"/>
            <a:ext cx="3262432" cy="1200329"/>
          </a:xfrm>
          <a:prstGeom prst="rect">
            <a:avLst/>
          </a:prstGeom>
          <a:noFill/>
        </p:spPr>
        <p:txBody>
          <a:bodyPr wrap="none" rtlCol="0">
            <a:spAutoFit/>
          </a:bodyPr>
          <a:lstStyle/>
          <a:p>
            <a:r>
              <a:rPr lang="zh-CN" altLang="en-US" dirty="0" smtClean="0">
                <a:solidFill>
                  <a:srgbClr val="132584"/>
                </a:solidFill>
              </a:rPr>
              <a:t>无人车和服务器需时刻</a:t>
            </a:r>
            <a:endParaRPr lang="en-US" altLang="zh-CN" dirty="0" smtClean="0">
              <a:solidFill>
                <a:srgbClr val="132584"/>
              </a:solidFill>
            </a:endParaRPr>
          </a:p>
          <a:p>
            <a:r>
              <a:rPr lang="zh-CN" altLang="en-US" dirty="0" smtClean="0">
                <a:solidFill>
                  <a:srgbClr val="132584"/>
                </a:solidFill>
              </a:rPr>
              <a:t>保持通信状态，对实时</a:t>
            </a:r>
            <a:endParaRPr lang="en-US" altLang="zh-CN" dirty="0" smtClean="0">
              <a:solidFill>
                <a:srgbClr val="132584"/>
              </a:solidFill>
            </a:endParaRPr>
          </a:p>
          <a:p>
            <a:r>
              <a:rPr lang="zh-CN" altLang="en-US" dirty="0" smtClean="0">
                <a:solidFill>
                  <a:srgbClr val="132584"/>
                </a:solidFill>
              </a:rPr>
              <a:t>性要求高。</a:t>
            </a:r>
            <a:endParaRPr lang="zh-CN" altLang="en-US" dirty="0">
              <a:solidFill>
                <a:srgbClr val="132584"/>
              </a:solidFill>
            </a:endParaRPr>
          </a:p>
        </p:txBody>
      </p:sp>
    </p:spTree>
    <p:custDataLst>
      <p:tags r:id="rId1"/>
    </p:custDataLst>
    <p:extLst>
      <p:ext uri="{BB962C8B-B14F-4D97-AF65-F5344CB8AC3E}">
        <p14:creationId xmlns:p14="http://schemas.microsoft.com/office/powerpoint/2010/main" val="1787763706"/>
      </p:ext>
    </p:extLst>
  </p:cSld>
  <p:clrMapOvr>
    <a:masterClrMapping/>
  </p:clrMapOvr>
  <mc:AlternateContent xmlns:mc="http://schemas.openxmlformats.org/markup-compatibility/2006" xmlns:p14="http://schemas.microsoft.com/office/powerpoint/2010/main">
    <mc:Choice Requires="p14">
      <p:transition spd="slow" p14:dur="2000" advTm="45188"/>
    </mc:Choice>
    <mc:Fallback xmlns="">
      <p:transition spd="slow" advTm="451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p:cNvSpPr/>
          <p:nvPr/>
        </p:nvSpPr>
        <p:spPr bwMode="auto">
          <a:xfrm>
            <a:off x="5354103" y="6240441"/>
            <a:ext cx="3789897" cy="568114"/>
          </a:xfrm>
          <a:prstGeom prst="roundRect">
            <a:avLst/>
          </a:prstGeom>
          <a:solidFill>
            <a:schemeClr val="bg1"/>
          </a:solidFill>
          <a:ln w="28575" cap="flat" cmpd="sng" algn="ctr">
            <a:solidFill>
              <a:schemeClr val="bg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 name="标题 1"/>
          <p:cNvSpPr>
            <a:spLocks noGrp="1"/>
          </p:cNvSpPr>
          <p:nvPr>
            <p:ph type="title"/>
          </p:nvPr>
        </p:nvSpPr>
        <p:spPr/>
        <p:txBody>
          <a:bodyPr/>
          <a:lstStyle/>
          <a:p>
            <a:r>
              <a:rPr lang="zh-CN" altLang="en-US" dirty="0"/>
              <a:t>中央</a:t>
            </a:r>
            <a:r>
              <a:rPr lang="zh-CN" altLang="en-US" dirty="0" smtClean="0"/>
              <a:t>控制与</a:t>
            </a:r>
            <a:r>
              <a:rPr lang="zh-CN" altLang="en-US" dirty="0"/>
              <a:t>无</a:t>
            </a:r>
            <a:r>
              <a:rPr lang="zh-CN" altLang="en-US" dirty="0" smtClean="0"/>
              <a:t>人车</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29" y="1598602"/>
            <a:ext cx="761999" cy="76199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876800"/>
            <a:ext cx="838200" cy="618903"/>
          </a:xfrm>
          <a:prstGeom prst="rect">
            <a:avLst/>
          </a:prstGeom>
        </p:spPr>
      </p:pic>
      <p:sp>
        <p:nvSpPr>
          <p:cNvPr id="11" name="上下箭头 10"/>
          <p:cNvSpPr/>
          <p:nvPr/>
        </p:nvSpPr>
        <p:spPr bwMode="auto">
          <a:xfrm>
            <a:off x="510001" y="3080992"/>
            <a:ext cx="853373" cy="1621178"/>
          </a:xfrm>
          <a:prstGeom prst="upDownArrow">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FF0000"/>
                </a:solidFill>
              </a:rPr>
              <a:t>全双工</a:t>
            </a:r>
            <a:endParaRPr kumimoji="0" lang="zh-CN" altLang="en-US" sz="2400" b="0" i="0" u="none" strike="noStrike" cap="none" normalizeH="0" baseline="0" dirty="0" smtClean="0">
              <a:ln>
                <a:noFill/>
              </a:ln>
              <a:solidFill>
                <a:srgbClr val="FF0000"/>
              </a:solidFill>
              <a:effectLst/>
            </a:endParaRPr>
          </a:p>
        </p:txBody>
      </p:sp>
      <p:sp>
        <p:nvSpPr>
          <p:cNvPr id="12" name="文本框 11"/>
          <p:cNvSpPr txBox="1"/>
          <p:nvPr/>
        </p:nvSpPr>
        <p:spPr>
          <a:xfrm>
            <a:off x="103007" y="2324533"/>
            <a:ext cx="1527021" cy="646331"/>
          </a:xfrm>
          <a:prstGeom prst="rect">
            <a:avLst/>
          </a:prstGeom>
          <a:noFill/>
        </p:spPr>
        <p:txBody>
          <a:bodyPr wrap="none" rtlCol="0">
            <a:spAutoFit/>
          </a:bodyPr>
          <a:lstStyle/>
          <a:p>
            <a:pPr algn="ctr"/>
            <a:r>
              <a:rPr lang="zh-CN" altLang="en-US" sz="1800" dirty="0" smtClean="0"/>
              <a:t>无人车</a:t>
            </a:r>
            <a:endParaRPr lang="en-US" altLang="zh-CN" sz="1800" dirty="0" smtClean="0"/>
          </a:p>
          <a:p>
            <a:pPr algn="ctr"/>
            <a:r>
              <a:rPr lang="zh-CN" altLang="en-US" sz="1800" dirty="0" smtClean="0"/>
              <a:t>（</a:t>
            </a:r>
            <a:r>
              <a:rPr lang="en-US" altLang="zh-CN" sz="1800" dirty="0" err="1" smtClean="0"/>
              <a:t>LabView</a:t>
            </a:r>
            <a:r>
              <a:rPr lang="zh-CN" altLang="en-US" sz="1800" dirty="0" smtClean="0"/>
              <a:t>）</a:t>
            </a:r>
            <a:endParaRPr lang="zh-CN" altLang="en-US" sz="1800" dirty="0"/>
          </a:p>
        </p:txBody>
      </p:sp>
      <p:sp>
        <p:nvSpPr>
          <p:cNvPr id="13" name="文本框 12"/>
          <p:cNvSpPr txBox="1"/>
          <p:nvPr/>
        </p:nvSpPr>
        <p:spPr>
          <a:xfrm>
            <a:off x="369864" y="5495704"/>
            <a:ext cx="1154135" cy="646331"/>
          </a:xfrm>
          <a:prstGeom prst="rect">
            <a:avLst/>
          </a:prstGeom>
          <a:noFill/>
        </p:spPr>
        <p:txBody>
          <a:bodyPr wrap="square" rtlCol="0">
            <a:spAutoFit/>
          </a:bodyPr>
          <a:lstStyle/>
          <a:p>
            <a:pPr algn="ctr"/>
            <a:r>
              <a:rPr lang="zh-CN" altLang="en-US" sz="1800" dirty="0" smtClean="0"/>
              <a:t>服务器</a:t>
            </a:r>
            <a:endParaRPr lang="en-US" altLang="zh-CN" sz="1800" dirty="0" smtClean="0"/>
          </a:p>
          <a:p>
            <a:pPr algn="ctr"/>
            <a:r>
              <a:rPr lang="en-US" altLang="zh-CN" sz="1800" dirty="0" smtClean="0"/>
              <a:t>(</a:t>
            </a:r>
            <a:r>
              <a:rPr lang="en-US" altLang="zh-CN" sz="1800" dirty="0" err="1" smtClean="0"/>
              <a:t>JaveEE</a:t>
            </a:r>
            <a:r>
              <a:rPr lang="en-US" altLang="zh-CN" sz="1800" dirty="0" smtClean="0"/>
              <a:t>)</a:t>
            </a:r>
            <a:endParaRPr lang="zh-CN" altLang="en-US" sz="1800" dirty="0"/>
          </a:p>
        </p:txBody>
      </p:sp>
      <p:sp>
        <p:nvSpPr>
          <p:cNvPr id="14" name="左大括号 13"/>
          <p:cNvSpPr/>
          <p:nvPr/>
        </p:nvSpPr>
        <p:spPr bwMode="auto">
          <a:xfrm>
            <a:off x="1327810" y="1643681"/>
            <a:ext cx="713321" cy="4785756"/>
          </a:xfrm>
          <a:prstGeom prst="leftBrace">
            <a:avLst>
              <a:gd name="adj1" fmla="val 36786"/>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7" name="文本框 16"/>
          <p:cNvSpPr txBox="1"/>
          <p:nvPr/>
        </p:nvSpPr>
        <p:spPr>
          <a:xfrm>
            <a:off x="4267200" y="1497289"/>
            <a:ext cx="2398510" cy="2308324"/>
          </a:xfrm>
          <a:prstGeom prst="rect">
            <a:avLst/>
          </a:prstGeom>
          <a:noFill/>
        </p:spPr>
        <p:txBody>
          <a:bodyPr wrap="square" rtlCol="0">
            <a:spAutoFit/>
          </a:bodyPr>
          <a:lstStyle/>
          <a:p>
            <a:r>
              <a:rPr lang="en-US" altLang="zh-CN" dirty="0" smtClean="0">
                <a:solidFill>
                  <a:srgbClr val="132584"/>
                </a:solidFill>
              </a:rPr>
              <a:t>1.</a:t>
            </a:r>
            <a:r>
              <a:rPr lang="zh-CN" altLang="en-US" dirty="0" smtClean="0">
                <a:solidFill>
                  <a:srgbClr val="132584"/>
                </a:solidFill>
              </a:rPr>
              <a:t>登录</a:t>
            </a:r>
            <a:endParaRPr lang="en-US" altLang="zh-CN" dirty="0" smtClean="0">
              <a:solidFill>
                <a:srgbClr val="132584"/>
              </a:solidFill>
            </a:endParaRPr>
          </a:p>
          <a:p>
            <a:r>
              <a:rPr lang="en-US" altLang="zh-CN" dirty="0" smtClean="0">
                <a:solidFill>
                  <a:srgbClr val="132584"/>
                </a:solidFill>
              </a:rPr>
              <a:t>2.</a:t>
            </a:r>
            <a:r>
              <a:rPr lang="zh-CN" altLang="en-US" dirty="0" smtClean="0">
                <a:solidFill>
                  <a:srgbClr val="132584"/>
                </a:solidFill>
              </a:rPr>
              <a:t>汇报地理位置</a:t>
            </a:r>
            <a:endParaRPr lang="en-US" altLang="zh-CN" dirty="0" smtClean="0">
              <a:solidFill>
                <a:srgbClr val="132584"/>
              </a:solidFill>
            </a:endParaRPr>
          </a:p>
          <a:p>
            <a:r>
              <a:rPr lang="en-US" altLang="zh-CN" dirty="0" smtClean="0">
                <a:solidFill>
                  <a:srgbClr val="132584"/>
                </a:solidFill>
              </a:rPr>
              <a:t>3.</a:t>
            </a:r>
            <a:r>
              <a:rPr lang="zh-CN" altLang="en-US" dirty="0" smtClean="0">
                <a:solidFill>
                  <a:srgbClr val="132584"/>
                </a:solidFill>
              </a:rPr>
              <a:t>汇报到达站点</a:t>
            </a:r>
            <a:endParaRPr lang="en-US" altLang="zh-CN" dirty="0" smtClean="0">
              <a:solidFill>
                <a:srgbClr val="132584"/>
              </a:solidFill>
            </a:endParaRPr>
          </a:p>
          <a:p>
            <a:r>
              <a:rPr lang="en-US" altLang="zh-CN" dirty="0" smtClean="0">
                <a:solidFill>
                  <a:srgbClr val="132584"/>
                </a:solidFill>
              </a:rPr>
              <a:t>4.</a:t>
            </a:r>
            <a:r>
              <a:rPr lang="zh-CN" altLang="en-US" dirty="0" smtClean="0">
                <a:solidFill>
                  <a:srgbClr val="132584"/>
                </a:solidFill>
              </a:rPr>
              <a:t>汇报离开站点</a:t>
            </a:r>
            <a:endParaRPr lang="en-US" altLang="zh-CN" dirty="0" smtClean="0">
              <a:solidFill>
                <a:srgbClr val="132584"/>
              </a:solidFill>
            </a:endParaRPr>
          </a:p>
          <a:p>
            <a:r>
              <a:rPr lang="en-US" altLang="zh-CN" dirty="0" smtClean="0">
                <a:solidFill>
                  <a:srgbClr val="132584"/>
                </a:solidFill>
              </a:rPr>
              <a:t>5.</a:t>
            </a:r>
            <a:r>
              <a:rPr lang="zh-CN" altLang="en-US" dirty="0" smtClean="0">
                <a:solidFill>
                  <a:srgbClr val="132584"/>
                </a:solidFill>
              </a:rPr>
              <a:t>汇报车辆日志</a:t>
            </a:r>
            <a:endParaRPr lang="en-US" altLang="zh-CN" dirty="0" smtClean="0">
              <a:solidFill>
                <a:srgbClr val="132584"/>
              </a:solidFill>
            </a:endParaRPr>
          </a:p>
          <a:p>
            <a:r>
              <a:rPr lang="en-US" altLang="zh-CN" dirty="0" smtClean="0">
                <a:solidFill>
                  <a:srgbClr val="132584"/>
                </a:solidFill>
              </a:rPr>
              <a:t>6.</a:t>
            </a:r>
            <a:r>
              <a:rPr lang="zh-CN" altLang="en-US" dirty="0" smtClean="0">
                <a:solidFill>
                  <a:srgbClr val="132584"/>
                </a:solidFill>
              </a:rPr>
              <a:t>退出登录</a:t>
            </a:r>
            <a:endParaRPr lang="zh-CN" altLang="en-US" dirty="0">
              <a:solidFill>
                <a:srgbClr val="132584"/>
              </a:solidFill>
            </a:endParaRPr>
          </a:p>
        </p:txBody>
      </p:sp>
      <p:sp>
        <p:nvSpPr>
          <p:cNvPr id="18" name="文本框 17"/>
          <p:cNvSpPr txBox="1"/>
          <p:nvPr/>
        </p:nvSpPr>
        <p:spPr>
          <a:xfrm>
            <a:off x="-54204" y="3691255"/>
            <a:ext cx="800219" cy="461665"/>
          </a:xfrm>
          <a:prstGeom prst="rect">
            <a:avLst/>
          </a:prstGeom>
          <a:noFill/>
        </p:spPr>
        <p:txBody>
          <a:bodyPr wrap="none" rtlCol="0">
            <a:spAutoFit/>
          </a:bodyPr>
          <a:lstStyle/>
          <a:p>
            <a:r>
              <a:rPr lang="en-US" altLang="zh-CN" dirty="0" smtClean="0"/>
              <a:t>TCP</a:t>
            </a:r>
            <a:endParaRPr lang="zh-CN" altLang="en-US" dirty="0"/>
          </a:p>
        </p:txBody>
      </p:sp>
      <p:sp>
        <p:nvSpPr>
          <p:cNvPr id="19" name="线形标注 1 18"/>
          <p:cNvSpPr/>
          <p:nvPr/>
        </p:nvSpPr>
        <p:spPr bwMode="auto">
          <a:xfrm>
            <a:off x="5354103" y="756444"/>
            <a:ext cx="1600201" cy="648512"/>
          </a:xfrm>
          <a:prstGeom prst="borderCallout1">
            <a:avLst>
              <a:gd name="adj1" fmla="val 98367"/>
              <a:gd name="adj2" fmla="val -215"/>
              <a:gd name="adj3" fmla="val 140358"/>
              <a:gd name="adj4" fmla="val -9225"/>
            </a:avLst>
          </a:prstGeom>
          <a:noFill/>
          <a:ln w="28575" cap="flat" cmpd="sng" algn="ctr">
            <a:solidFill>
              <a:srgbClr val="047E44"/>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132584"/>
                </a:solidFill>
                <a:effectLst/>
              </a:rPr>
              <a:t>username:</a:t>
            </a:r>
            <a:r>
              <a:rPr kumimoji="0" lang="zh-CN" altLang="en-US" sz="1200" b="0" i="0" u="none" strike="noStrike" cap="none" normalizeH="0" baseline="0" dirty="0" smtClean="0">
                <a:ln>
                  <a:noFill/>
                </a:ln>
                <a:solidFill>
                  <a:srgbClr val="132584"/>
                </a:solidFill>
                <a:effectLst/>
              </a:rPr>
              <a:t>用户名</a:t>
            </a:r>
            <a:endParaRPr kumimoji="0" lang="en-US" altLang="zh-CN" sz="1200" b="0" i="0" u="none" strike="noStrike" cap="none" normalizeH="0" baseline="0" dirty="0" smtClean="0">
              <a:ln>
                <a:noFill/>
              </a:ln>
              <a:solidFill>
                <a:srgbClr val="132584"/>
              </a:solidFill>
              <a:effectLst/>
            </a:endParaRPr>
          </a:p>
          <a:p>
            <a:pPr marL="0" marR="0" indent="0" defTabSz="914400" rtl="0" eaLnBrk="1" fontAlgn="base" latinLnBrk="0" hangingPunct="1">
              <a:lnSpc>
                <a:spcPct val="100000"/>
              </a:lnSpc>
              <a:spcBef>
                <a:spcPct val="0"/>
              </a:spcBef>
              <a:spcAft>
                <a:spcPct val="0"/>
              </a:spcAft>
              <a:buClrTx/>
              <a:buSzTx/>
              <a:buFontTx/>
              <a:buNone/>
              <a:tabLst/>
            </a:pPr>
            <a:r>
              <a:rPr lang="en-US" altLang="zh-CN" sz="1200" dirty="0" smtClean="0">
                <a:solidFill>
                  <a:srgbClr val="132584"/>
                </a:solidFill>
              </a:rPr>
              <a:t>password:</a:t>
            </a:r>
            <a:r>
              <a:rPr lang="zh-CN" altLang="en-US" sz="1200" dirty="0" smtClean="0">
                <a:solidFill>
                  <a:srgbClr val="132584"/>
                </a:solidFill>
              </a:rPr>
              <a:t>密码</a:t>
            </a:r>
            <a:endParaRPr lang="en-US" altLang="zh-CN" sz="1200" dirty="0" smtClean="0">
              <a:solidFill>
                <a:srgbClr val="132584"/>
              </a:solidFill>
            </a:endParaRPr>
          </a:p>
          <a:p>
            <a:pPr marL="0" marR="0" indent="0"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rgbClr val="132584"/>
                </a:solidFill>
                <a:effectLst/>
              </a:rPr>
              <a:t>api</a:t>
            </a:r>
            <a:r>
              <a:rPr kumimoji="0" lang="en-US" altLang="zh-CN" sz="1200" b="0" i="0" u="none" strike="noStrike" cap="none" normalizeH="0" baseline="0" dirty="0" smtClean="0">
                <a:ln>
                  <a:noFill/>
                </a:ln>
                <a:solidFill>
                  <a:srgbClr val="132584"/>
                </a:solidFill>
                <a:effectLst/>
              </a:rPr>
              <a:t>:/client/login</a:t>
            </a:r>
            <a:endParaRPr kumimoji="0" lang="zh-CN" altLang="en-US" sz="1200" b="0" i="0" u="none" strike="noStrike" cap="none" normalizeH="0" baseline="0" dirty="0" smtClean="0">
              <a:ln>
                <a:noFill/>
              </a:ln>
              <a:solidFill>
                <a:srgbClr val="132584"/>
              </a:solidFill>
              <a:effectLst/>
            </a:endParaRPr>
          </a:p>
        </p:txBody>
      </p:sp>
      <p:sp>
        <p:nvSpPr>
          <p:cNvPr id="20" name="线形标注 1 19"/>
          <p:cNvSpPr/>
          <p:nvPr/>
        </p:nvSpPr>
        <p:spPr bwMode="auto">
          <a:xfrm>
            <a:off x="7162800" y="723493"/>
            <a:ext cx="1600201" cy="648512"/>
          </a:xfrm>
          <a:prstGeom prst="borderCallout1">
            <a:avLst>
              <a:gd name="adj1" fmla="val 99356"/>
              <a:gd name="adj2" fmla="val -215"/>
              <a:gd name="adj3" fmla="val 200945"/>
              <a:gd name="adj4" fmla="val -46291"/>
            </a:avLst>
          </a:prstGeom>
          <a:noFill/>
          <a:ln w="28575" cap="flat" cmpd="sng" algn="ctr">
            <a:solidFill>
              <a:srgbClr val="047E44"/>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132584"/>
                </a:solidFill>
                <a:effectLst/>
              </a:rPr>
              <a:t>Longitude:</a:t>
            </a:r>
            <a:r>
              <a:rPr kumimoji="0" lang="zh-CN" altLang="en-US" sz="1200" b="0" i="0" u="none" strike="noStrike" cap="none" normalizeH="0" baseline="0" dirty="0" smtClean="0">
                <a:ln>
                  <a:noFill/>
                </a:ln>
                <a:solidFill>
                  <a:srgbClr val="132584"/>
                </a:solidFill>
                <a:effectLst/>
              </a:rPr>
              <a:t>经度</a:t>
            </a:r>
            <a:endParaRPr kumimoji="0" lang="en-US" altLang="zh-CN" sz="1200" b="0" i="0" u="none" strike="noStrike" cap="none" normalizeH="0" baseline="0" dirty="0" smtClean="0">
              <a:ln>
                <a:noFill/>
              </a:ln>
              <a:solidFill>
                <a:srgbClr val="132584"/>
              </a:solidFill>
              <a:effectLst/>
            </a:endParaRPr>
          </a:p>
          <a:p>
            <a:pPr marL="0" marR="0" indent="0" defTabSz="914400" rtl="0" eaLnBrk="1" fontAlgn="base" latinLnBrk="0" hangingPunct="1">
              <a:lnSpc>
                <a:spcPct val="100000"/>
              </a:lnSpc>
              <a:spcBef>
                <a:spcPct val="0"/>
              </a:spcBef>
              <a:spcAft>
                <a:spcPct val="0"/>
              </a:spcAft>
              <a:buClrTx/>
              <a:buSzTx/>
              <a:buFontTx/>
              <a:buNone/>
              <a:tabLst/>
            </a:pPr>
            <a:r>
              <a:rPr lang="en-US" altLang="zh-CN" sz="1200" dirty="0" smtClean="0">
                <a:solidFill>
                  <a:srgbClr val="132584"/>
                </a:solidFill>
              </a:rPr>
              <a:t>latitude:</a:t>
            </a:r>
            <a:r>
              <a:rPr lang="zh-CN" altLang="en-US" sz="1200" dirty="0">
                <a:solidFill>
                  <a:srgbClr val="132584"/>
                </a:solidFill>
              </a:rPr>
              <a:t>维度</a:t>
            </a:r>
            <a:endParaRPr lang="en-US" altLang="zh-CN" sz="1200" dirty="0" smtClean="0">
              <a:solidFill>
                <a:srgbClr val="132584"/>
              </a:solidFill>
            </a:endParaRPr>
          </a:p>
          <a:p>
            <a:pPr marL="0" marR="0" indent="0"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rgbClr val="132584"/>
                </a:solidFill>
                <a:effectLst/>
              </a:rPr>
              <a:t>api</a:t>
            </a:r>
            <a:r>
              <a:rPr kumimoji="0" lang="en-US" altLang="zh-CN" sz="1200" b="0" i="0" u="none" strike="noStrike" cap="none" normalizeH="0" baseline="0" dirty="0" smtClean="0">
                <a:ln>
                  <a:noFill/>
                </a:ln>
                <a:solidFill>
                  <a:srgbClr val="132584"/>
                </a:solidFill>
                <a:effectLst/>
              </a:rPr>
              <a:t>:/client/geo</a:t>
            </a:r>
            <a:endParaRPr kumimoji="0" lang="zh-CN" altLang="en-US" sz="1200" b="0" i="0" u="none" strike="noStrike" cap="none" normalizeH="0" baseline="0" dirty="0" smtClean="0">
              <a:ln>
                <a:noFill/>
              </a:ln>
              <a:solidFill>
                <a:srgbClr val="132584"/>
              </a:solidFill>
              <a:effectLst/>
            </a:endParaRPr>
          </a:p>
        </p:txBody>
      </p:sp>
      <p:grpSp>
        <p:nvGrpSpPr>
          <p:cNvPr id="38" name="组合 37"/>
          <p:cNvGrpSpPr/>
          <p:nvPr/>
        </p:nvGrpSpPr>
        <p:grpSpPr>
          <a:xfrm>
            <a:off x="1932820" y="1631059"/>
            <a:ext cx="2249514" cy="2134528"/>
            <a:chOff x="1932820" y="1631059"/>
            <a:chExt cx="2249514" cy="2134528"/>
          </a:xfrm>
        </p:grpSpPr>
        <p:sp>
          <p:nvSpPr>
            <p:cNvPr id="8" name="左大括号 7"/>
            <p:cNvSpPr/>
            <p:nvPr/>
          </p:nvSpPr>
          <p:spPr bwMode="auto">
            <a:xfrm>
              <a:off x="3769927" y="1631059"/>
              <a:ext cx="412407" cy="2134528"/>
            </a:xfrm>
            <a:prstGeom prst="leftBrace">
              <a:avLst>
                <a:gd name="adj1" fmla="val 50395"/>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2820" y="2496233"/>
              <a:ext cx="457200" cy="45720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6240" y="2551469"/>
              <a:ext cx="502921" cy="371343"/>
            </a:xfrm>
            <a:prstGeom prst="rect">
              <a:avLst/>
            </a:prstGeom>
          </p:spPr>
        </p:pic>
        <p:sp>
          <p:nvSpPr>
            <p:cNvPr id="15" name="虚尾箭头 14"/>
            <p:cNvSpPr/>
            <p:nvPr/>
          </p:nvSpPr>
          <p:spPr bwMode="auto">
            <a:xfrm>
              <a:off x="2505404" y="2710713"/>
              <a:ext cx="600070" cy="107504"/>
            </a:xfrm>
            <a:prstGeom prst="stripedRightArrow">
              <a:avLst/>
            </a:prstGeom>
            <a:noFill/>
            <a:ln w="28575" cap="flat" cmpd="sng" algn="ctr">
              <a:solidFill>
                <a:srgbClr val="00B05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7545" y="2438044"/>
              <a:ext cx="345286" cy="345286"/>
            </a:xfrm>
            <a:prstGeom prst="rect">
              <a:avLst/>
            </a:prstGeom>
          </p:spPr>
        </p:pic>
        <p:sp>
          <p:nvSpPr>
            <p:cNvPr id="3" name="文本框 2"/>
            <p:cNvSpPr txBox="1"/>
            <p:nvPr/>
          </p:nvSpPr>
          <p:spPr>
            <a:xfrm>
              <a:off x="2422485" y="2233880"/>
              <a:ext cx="731290" cy="338554"/>
            </a:xfrm>
            <a:prstGeom prst="rect">
              <a:avLst/>
            </a:prstGeom>
            <a:noFill/>
          </p:spPr>
          <p:txBody>
            <a:bodyPr wrap="none" rtlCol="0">
              <a:spAutoFit/>
            </a:bodyPr>
            <a:lstStyle/>
            <a:p>
              <a:r>
                <a:rPr lang="en-US" altLang="zh-CN" sz="1600" dirty="0" smtClean="0">
                  <a:solidFill>
                    <a:srgbClr val="FFC000"/>
                  </a:solidFill>
                </a:rPr>
                <a:t>JSON</a:t>
              </a:r>
              <a:endParaRPr lang="zh-CN" altLang="en-US" sz="1600" dirty="0">
                <a:solidFill>
                  <a:srgbClr val="FFC000"/>
                </a:solidFill>
              </a:endParaRPr>
            </a:p>
          </p:txBody>
        </p:sp>
      </p:grpSp>
      <p:grpSp>
        <p:nvGrpSpPr>
          <p:cNvPr id="39" name="组合 38"/>
          <p:cNvGrpSpPr/>
          <p:nvPr/>
        </p:nvGrpSpPr>
        <p:grpSpPr>
          <a:xfrm>
            <a:off x="1935403" y="4391767"/>
            <a:ext cx="2363766" cy="1588968"/>
            <a:chOff x="1935403" y="4391767"/>
            <a:chExt cx="2363766" cy="1588968"/>
          </a:xfrm>
        </p:grpSpPr>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5403" y="4830530"/>
              <a:ext cx="457200" cy="457200"/>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8823" y="4885766"/>
              <a:ext cx="502921" cy="371343"/>
            </a:xfrm>
            <a:prstGeom prst="rect">
              <a:avLst/>
            </a:prstGeom>
          </p:spPr>
        </p:pic>
        <p:sp>
          <p:nvSpPr>
            <p:cNvPr id="23" name="虚尾箭头 22"/>
            <p:cNvSpPr/>
            <p:nvPr/>
          </p:nvSpPr>
          <p:spPr bwMode="auto">
            <a:xfrm flipH="1">
              <a:off x="2507987" y="5045010"/>
              <a:ext cx="600070" cy="107504"/>
            </a:xfrm>
            <a:prstGeom prst="stripedRightArrow">
              <a:avLst/>
            </a:prstGeom>
            <a:noFill/>
            <a:ln w="28575" cap="flat" cmpd="sng" algn="ctr">
              <a:solidFill>
                <a:srgbClr val="00B05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24" name="图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687106" y="4772341"/>
              <a:ext cx="345286" cy="345286"/>
            </a:xfrm>
            <a:prstGeom prst="rect">
              <a:avLst/>
            </a:prstGeom>
          </p:spPr>
        </p:pic>
        <p:sp>
          <p:nvSpPr>
            <p:cNvPr id="25" name="文本框 24"/>
            <p:cNvSpPr txBox="1"/>
            <p:nvPr/>
          </p:nvSpPr>
          <p:spPr>
            <a:xfrm>
              <a:off x="2457533" y="4532893"/>
              <a:ext cx="731290" cy="338554"/>
            </a:xfrm>
            <a:prstGeom prst="rect">
              <a:avLst/>
            </a:prstGeom>
            <a:noFill/>
          </p:spPr>
          <p:txBody>
            <a:bodyPr wrap="none" rtlCol="0">
              <a:spAutoFit/>
            </a:bodyPr>
            <a:lstStyle/>
            <a:p>
              <a:r>
                <a:rPr lang="en-US" altLang="zh-CN" sz="1600" dirty="0" smtClean="0">
                  <a:solidFill>
                    <a:srgbClr val="FFC000"/>
                  </a:solidFill>
                </a:rPr>
                <a:t>JSON</a:t>
              </a:r>
              <a:endParaRPr lang="zh-CN" altLang="en-US" sz="1600" dirty="0">
                <a:solidFill>
                  <a:srgbClr val="FFC000"/>
                </a:solidFill>
              </a:endParaRPr>
            </a:p>
          </p:txBody>
        </p:sp>
        <p:sp>
          <p:nvSpPr>
            <p:cNvPr id="6" name="左大括号 5"/>
            <p:cNvSpPr/>
            <p:nvPr/>
          </p:nvSpPr>
          <p:spPr bwMode="auto">
            <a:xfrm>
              <a:off x="3801896" y="4391767"/>
              <a:ext cx="497273" cy="1588968"/>
            </a:xfrm>
            <a:prstGeom prst="leftBrace">
              <a:avLst>
                <a:gd name="adj1" fmla="val 37677"/>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sp>
        <p:nvSpPr>
          <p:cNvPr id="26" name="线形标注 1 25"/>
          <p:cNvSpPr/>
          <p:nvPr/>
        </p:nvSpPr>
        <p:spPr bwMode="auto">
          <a:xfrm>
            <a:off x="7220465" y="1479082"/>
            <a:ext cx="1694935" cy="648512"/>
          </a:xfrm>
          <a:prstGeom prst="borderCallout1">
            <a:avLst>
              <a:gd name="adj1" fmla="val 51897"/>
              <a:gd name="adj2" fmla="val -674"/>
              <a:gd name="adj3" fmla="val 151070"/>
              <a:gd name="adj4" fmla="val -47316"/>
            </a:avLst>
          </a:prstGeom>
          <a:noFill/>
          <a:ln w="28575" cap="flat" cmpd="sng" algn="ctr">
            <a:solidFill>
              <a:srgbClr val="047E44"/>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eaLnBrk="1" hangingPunct="1"/>
            <a:r>
              <a:rPr lang="en-US" altLang="zh-CN" sz="1200" dirty="0" err="1" smtClean="0">
                <a:solidFill>
                  <a:srgbClr val="132584"/>
                </a:solidFill>
              </a:rPr>
              <a:t>arriveStationId</a:t>
            </a:r>
            <a:r>
              <a:rPr lang="en-US" altLang="zh-CN" sz="1200" dirty="0" smtClean="0">
                <a:solidFill>
                  <a:srgbClr val="132584"/>
                </a:solidFill>
              </a:rPr>
              <a:t>:</a:t>
            </a:r>
            <a:r>
              <a:rPr lang="zh-CN" altLang="en-US" sz="1200" dirty="0" smtClean="0">
                <a:solidFill>
                  <a:srgbClr val="132584"/>
                </a:solidFill>
              </a:rPr>
              <a:t>站点</a:t>
            </a:r>
            <a:r>
              <a:rPr lang="en-US" altLang="zh-CN" sz="1200" dirty="0" smtClean="0">
                <a:solidFill>
                  <a:srgbClr val="132584"/>
                </a:solidFill>
              </a:rPr>
              <a:t>id</a:t>
            </a:r>
          </a:p>
          <a:p>
            <a:pPr eaLnBrk="1" hangingPunct="1"/>
            <a:r>
              <a:rPr kumimoji="0" lang="en-US" altLang="zh-CN" sz="1200" b="0" i="0" u="none" strike="noStrike" cap="none" normalizeH="0" baseline="0" dirty="0" err="1" smtClean="0">
                <a:ln>
                  <a:noFill/>
                </a:ln>
                <a:solidFill>
                  <a:srgbClr val="132584"/>
                </a:solidFill>
                <a:effectLst/>
              </a:rPr>
              <a:t>type:arrive</a:t>
            </a:r>
            <a:endParaRPr kumimoji="0" lang="en-US" altLang="zh-CN" sz="1200" b="0" i="0" u="none" strike="noStrike" cap="none" normalizeH="0" baseline="0" dirty="0" smtClean="0">
              <a:ln>
                <a:noFill/>
              </a:ln>
              <a:solidFill>
                <a:srgbClr val="132584"/>
              </a:solidFill>
              <a:effectLst/>
            </a:endParaRPr>
          </a:p>
          <a:p>
            <a:pPr marL="0" marR="0" indent="0"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rgbClr val="132584"/>
                </a:solidFill>
                <a:effectLst/>
              </a:rPr>
              <a:t>api</a:t>
            </a:r>
            <a:r>
              <a:rPr kumimoji="0" lang="en-US" altLang="zh-CN" sz="1200" b="0" i="0" u="none" strike="noStrike" cap="none" normalizeH="0" baseline="0" dirty="0" smtClean="0">
                <a:ln>
                  <a:noFill/>
                </a:ln>
                <a:solidFill>
                  <a:srgbClr val="132584"/>
                </a:solidFill>
                <a:effectLst/>
              </a:rPr>
              <a:t>:/client/geo</a:t>
            </a:r>
            <a:endParaRPr kumimoji="0" lang="zh-CN" altLang="en-US" sz="1200" b="0" i="0" u="none" strike="noStrike" cap="none" normalizeH="0" baseline="0" dirty="0" smtClean="0">
              <a:ln>
                <a:noFill/>
              </a:ln>
              <a:solidFill>
                <a:srgbClr val="132584"/>
              </a:solidFill>
              <a:effectLst/>
            </a:endParaRPr>
          </a:p>
        </p:txBody>
      </p:sp>
      <p:sp>
        <p:nvSpPr>
          <p:cNvPr id="27" name="线形标注 1 26"/>
          <p:cNvSpPr/>
          <p:nvPr/>
        </p:nvSpPr>
        <p:spPr bwMode="auto">
          <a:xfrm>
            <a:off x="7220465" y="2233880"/>
            <a:ext cx="1795849" cy="648512"/>
          </a:xfrm>
          <a:prstGeom prst="borderCallout1">
            <a:avLst>
              <a:gd name="adj1" fmla="val 33111"/>
              <a:gd name="adj2" fmla="val -215"/>
              <a:gd name="adj3" fmla="val 92590"/>
              <a:gd name="adj4" fmla="val -42565"/>
            </a:avLst>
          </a:prstGeom>
          <a:noFill/>
          <a:ln w="28575" cap="flat" cmpd="sng" algn="ctr">
            <a:solidFill>
              <a:srgbClr val="047E44"/>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eaLnBrk="1" hangingPunct="1"/>
            <a:r>
              <a:rPr lang="en-US" altLang="zh-CN" sz="1200" dirty="0" err="1" smtClean="0">
                <a:solidFill>
                  <a:srgbClr val="132584"/>
                </a:solidFill>
              </a:rPr>
              <a:t>arriveStationId</a:t>
            </a:r>
            <a:r>
              <a:rPr lang="en-US" altLang="zh-CN" sz="1200" dirty="0" smtClean="0">
                <a:solidFill>
                  <a:srgbClr val="132584"/>
                </a:solidFill>
              </a:rPr>
              <a:t>:</a:t>
            </a:r>
            <a:r>
              <a:rPr lang="zh-CN" altLang="en-US" sz="1200" dirty="0" smtClean="0">
                <a:solidFill>
                  <a:srgbClr val="132584"/>
                </a:solidFill>
              </a:rPr>
              <a:t>站点</a:t>
            </a:r>
            <a:r>
              <a:rPr lang="en-US" altLang="zh-CN" sz="1200" dirty="0" smtClean="0">
                <a:solidFill>
                  <a:srgbClr val="132584"/>
                </a:solidFill>
              </a:rPr>
              <a:t>id</a:t>
            </a:r>
          </a:p>
          <a:p>
            <a:pPr eaLnBrk="1" hangingPunct="1"/>
            <a:r>
              <a:rPr kumimoji="0" lang="en-US" altLang="zh-CN" sz="1200" b="0" i="0" u="none" strike="noStrike" cap="none" normalizeH="0" baseline="0" dirty="0" err="1" smtClean="0">
                <a:ln>
                  <a:noFill/>
                </a:ln>
                <a:solidFill>
                  <a:srgbClr val="132584"/>
                </a:solidFill>
                <a:effectLst/>
              </a:rPr>
              <a:t>type:leave</a:t>
            </a:r>
            <a:endParaRPr kumimoji="0" lang="en-US" altLang="zh-CN" sz="1200" b="0" i="0" u="none" strike="noStrike" cap="none" normalizeH="0" baseline="0" dirty="0" smtClean="0">
              <a:ln>
                <a:noFill/>
              </a:ln>
              <a:solidFill>
                <a:srgbClr val="132584"/>
              </a:solidFill>
              <a:effectLst/>
            </a:endParaRPr>
          </a:p>
          <a:p>
            <a:pPr marL="0" marR="0" indent="0"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rgbClr val="132584"/>
                </a:solidFill>
                <a:effectLst/>
              </a:rPr>
              <a:t>api</a:t>
            </a:r>
            <a:r>
              <a:rPr kumimoji="0" lang="en-US" altLang="zh-CN" sz="1200" b="0" i="0" u="none" strike="noStrike" cap="none" normalizeH="0" baseline="0" dirty="0" smtClean="0">
                <a:ln>
                  <a:noFill/>
                </a:ln>
                <a:solidFill>
                  <a:srgbClr val="132584"/>
                </a:solidFill>
                <a:effectLst/>
              </a:rPr>
              <a:t>:/client/geo</a:t>
            </a:r>
            <a:endParaRPr kumimoji="0" lang="zh-CN" altLang="en-US" sz="1200" b="0" i="0" u="none" strike="noStrike" cap="none" normalizeH="0" baseline="0" dirty="0" smtClean="0">
              <a:ln>
                <a:noFill/>
              </a:ln>
              <a:solidFill>
                <a:srgbClr val="132584"/>
              </a:solidFill>
              <a:effectLst/>
            </a:endParaRPr>
          </a:p>
        </p:txBody>
      </p:sp>
      <p:sp>
        <p:nvSpPr>
          <p:cNvPr id="28" name="线形标注 1 27"/>
          <p:cNvSpPr/>
          <p:nvPr/>
        </p:nvSpPr>
        <p:spPr bwMode="auto">
          <a:xfrm>
            <a:off x="6954305" y="2988142"/>
            <a:ext cx="2062010" cy="648512"/>
          </a:xfrm>
          <a:prstGeom prst="borderCallout1">
            <a:avLst>
              <a:gd name="adj1" fmla="val 33111"/>
              <a:gd name="adj2" fmla="val -215"/>
              <a:gd name="adj3" fmla="val 32888"/>
              <a:gd name="adj4" fmla="val -25904"/>
            </a:avLst>
          </a:prstGeom>
          <a:noFill/>
          <a:ln w="28575" cap="flat" cmpd="sng" algn="ctr">
            <a:solidFill>
              <a:srgbClr val="047E44"/>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eaLnBrk="1" hangingPunct="1"/>
            <a:r>
              <a:rPr lang="en-US" altLang="zh-CN" sz="1200" dirty="0" smtClean="0">
                <a:solidFill>
                  <a:srgbClr val="132584"/>
                </a:solidFill>
              </a:rPr>
              <a:t>content:</a:t>
            </a:r>
            <a:r>
              <a:rPr lang="zh-CN" altLang="en-US" sz="1200" dirty="0" smtClean="0">
                <a:solidFill>
                  <a:srgbClr val="132584"/>
                </a:solidFill>
              </a:rPr>
              <a:t>日志内容</a:t>
            </a:r>
            <a:endParaRPr lang="en-US" altLang="zh-CN" sz="1200" dirty="0" smtClean="0">
              <a:solidFill>
                <a:srgbClr val="132584"/>
              </a:solidFill>
            </a:endParaRPr>
          </a:p>
          <a:p>
            <a:pPr eaLnBrk="1" hangingPunct="1"/>
            <a:r>
              <a:rPr kumimoji="0" lang="en-US" altLang="zh-CN" sz="1200" b="0" i="0" u="none" strike="noStrike" cap="none" normalizeH="0" baseline="0" dirty="0" err="1" smtClean="0">
                <a:ln>
                  <a:noFill/>
                </a:ln>
                <a:solidFill>
                  <a:srgbClr val="132584"/>
                </a:solidFill>
                <a:effectLst/>
              </a:rPr>
              <a:t>level:</a:t>
            </a:r>
            <a:r>
              <a:rPr kumimoji="0" lang="en-US" altLang="zh-CN" sz="1050" b="0" i="0" u="none" strike="noStrike" cap="none" normalizeH="0" baseline="0" dirty="0" err="1" smtClean="0">
                <a:ln>
                  <a:noFill/>
                </a:ln>
                <a:solidFill>
                  <a:srgbClr val="132584"/>
                </a:solidFill>
                <a:effectLst/>
              </a:rPr>
              <a:t>LOG</a:t>
            </a:r>
            <a:r>
              <a:rPr kumimoji="0" lang="en-US" altLang="zh-CN" sz="1050" b="0" i="0" u="none" strike="noStrike" cap="none" normalizeH="0" baseline="0" dirty="0" smtClean="0">
                <a:ln>
                  <a:noFill/>
                </a:ln>
                <a:solidFill>
                  <a:srgbClr val="132584"/>
                </a:solidFill>
                <a:effectLst/>
              </a:rPr>
              <a:t>/WARNING/ERROR</a:t>
            </a:r>
            <a:endParaRPr kumimoji="0" lang="en-US" altLang="zh-CN" sz="900" b="0" i="0" u="none" strike="noStrike" cap="none" normalizeH="0" baseline="0" dirty="0" smtClean="0">
              <a:ln>
                <a:noFill/>
              </a:ln>
              <a:solidFill>
                <a:srgbClr val="132584"/>
              </a:solidFill>
              <a:effectLst/>
            </a:endParaRPr>
          </a:p>
          <a:p>
            <a:pPr eaLnBrk="1" hangingPunct="1"/>
            <a:r>
              <a:rPr kumimoji="0" lang="en-US" altLang="zh-CN" sz="1200" b="0" i="0" u="none" strike="noStrike" cap="none" normalizeH="0" baseline="0" dirty="0" err="1" smtClean="0">
                <a:ln>
                  <a:noFill/>
                </a:ln>
                <a:solidFill>
                  <a:srgbClr val="132584"/>
                </a:solidFill>
                <a:effectLst/>
              </a:rPr>
              <a:t>api</a:t>
            </a:r>
            <a:r>
              <a:rPr kumimoji="0" lang="en-US" altLang="zh-CN" sz="1200" b="0" i="0" u="none" strike="noStrike" cap="none" normalizeH="0" baseline="0" dirty="0" smtClean="0">
                <a:ln>
                  <a:noFill/>
                </a:ln>
                <a:solidFill>
                  <a:srgbClr val="132584"/>
                </a:solidFill>
                <a:effectLst/>
              </a:rPr>
              <a:t>:/client/log</a:t>
            </a:r>
            <a:endParaRPr kumimoji="0" lang="zh-CN" altLang="en-US" sz="1200" b="0" i="0" u="none" strike="noStrike" cap="none" normalizeH="0" baseline="0" dirty="0" smtClean="0">
              <a:ln>
                <a:noFill/>
              </a:ln>
              <a:solidFill>
                <a:srgbClr val="132584"/>
              </a:solidFill>
              <a:effectLst/>
            </a:endParaRPr>
          </a:p>
        </p:txBody>
      </p:sp>
      <p:sp>
        <p:nvSpPr>
          <p:cNvPr id="29" name="线形标注 1 28"/>
          <p:cNvSpPr/>
          <p:nvPr/>
        </p:nvSpPr>
        <p:spPr bwMode="auto">
          <a:xfrm>
            <a:off x="6700991" y="3736331"/>
            <a:ext cx="2062010" cy="279180"/>
          </a:xfrm>
          <a:prstGeom prst="borderCallout1">
            <a:avLst>
              <a:gd name="adj1" fmla="val 33111"/>
              <a:gd name="adj2" fmla="val -215"/>
              <a:gd name="adj3" fmla="val -61284"/>
              <a:gd name="adj4" fmla="val -40686"/>
            </a:avLst>
          </a:prstGeom>
          <a:noFill/>
          <a:ln w="28575" cap="flat" cmpd="sng" algn="ctr">
            <a:solidFill>
              <a:srgbClr val="047E44"/>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eaLnBrk="1" hangingPunct="1"/>
            <a:r>
              <a:rPr kumimoji="0" lang="en-US" altLang="zh-CN" sz="1200" b="0" i="0" u="none" strike="noStrike" cap="none" normalizeH="0" baseline="0" dirty="0" err="1" smtClean="0">
                <a:ln>
                  <a:noFill/>
                </a:ln>
                <a:solidFill>
                  <a:srgbClr val="132584"/>
                </a:solidFill>
                <a:effectLst/>
              </a:rPr>
              <a:t>api</a:t>
            </a:r>
            <a:r>
              <a:rPr kumimoji="0" lang="en-US" altLang="zh-CN" sz="1200" b="0" i="0" u="none" strike="noStrike" cap="none" normalizeH="0" baseline="0" dirty="0" smtClean="0">
                <a:ln>
                  <a:noFill/>
                </a:ln>
                <a:solidFill>
                  <a:srgbClr val="132584"/>
                </a:solidFill>
                <a:effectLst/>
              </a:rPr>
              <a:t>:/client/logout</a:t>
            </a:r>
            <a:endParaRPr kumimoji="0" lang="zh-CN" altLang="en-US" sz="1200" b="0" i="0" u="none" strike="noStrike" cap="none" normalizeH="0" baseline="0" dirty="0" smtClean="0">
              <a:ln>
                <a:noFill/>
              </a:ln>
              <a:solidFill>
                <a:srgbClr val="132584"/>
              </a:solidFill>
              <a:effectLst/>
            </a:endParaRPr>
          </a:p>
        </p:txBody>
      </p:sp>
      <p:sp>
        <p:nvSpPr>
          <p:cNvPr id="7" name="文本框 6"/>
          <p:cNvSpPr txBox="1"/>
          <p:nvPr/>
        </p:nvSpPr>
        <p:spPr>
          <a:xfrm>
            <a:off x="4258239" y="4452080"/>
            <a:ext cx="1672253" cy="1569660"/>
          </a:xfrm>
          <a:prstGeom prst="rect">
            <a:avLst/>
          </a:prstGeom>
          <a:noFill/>
        </p:spPr>
        <p:txBody>
          <a:bodyPr wrap="none" rtlCol="0">
            <a:spAutoFit/>
          </a:bodyPr>
          <a:lstStyle/>
          <a:p>
            <a:r>
              <a:rPr lang="en-US" altLang="zh-CN" dirty="0" smtClean="0">
                <a:solidFill>
                  <a:srgbClr val="132584"/>
                </a:solidFill>
              </a:rPr>
              <a:t>1.</a:t>
            </a:r>
            <a:r>
              <a:rPr lang="zh-CN" altLang="en-US" dirty="0" smtClean="0">
                <a:solidFill>
                  <a:srgbClr val="132584"/>
                </a:solidFill>
              </a:rPr>
              <a:t>叫车请求</a:t>
            </a:r>
            <a:endParaRPr lang="en-US" altLang="zh-CN" dirty="0" smtClean="0">
              <a:solidFill>
                <a:srgbClr val="132584"/>
              </a:solidFill>
            </a:endParaRPr>
          </a:p>
          <a:p>
            <a:r>
              <a:rPr lang="en-US" altLang="zh-CN" dirty="0" smtClean="0">
                <a:solidFill>
                  <a:srgbClr val="132584"/>
                </a:solidFill>
              </a:rPr>
              <a:t>2.</a:t>
            </a:r>
            <a:r>
              <a:rPr lang="zh-CN" altLang="en-US" dirty="0" smtClean="0">
                <a:solidFill>
                  <a:srgbClr val="132584"/>
                </a:solidFill>
              </a:rPr>
              <a:t>撤销请求</a:t>
            </a:r>
            <a:endParaRPr lang="en-US" altLang="zh-CN" dirty="0" smtClean="0">
              <a:solidFill>
                <a:srgbClr val="132584"/>
              </a:solidFill>
            </a:endParaRPr>
          </a:p>
          <a:p>
            <a:r>
              <a:rPr lang="en-US" altLang="zh-CN" dirty="0" smtClean="0">
                <a:solidFill>
                  <a:srgbClr val="132584"/>
                </a:solidFill>
              </a:rPr>
              <a:t>3.</a:t>
            </a:r>
            <a:r>
              <a:rPr lang="zh-CN" altLang="en-US" dirty="0" smtClean="0">
                <a:solidFill>
                  <a:srgbClr val="132584"/>
                </a:solidFill>
              </a:rPr>
              <a:t>广播消息</a:t>
            </a:r>
            <a:endParaRPr lang="en-US" altLang="zh-CN" dirty="0" smtClean="0">
              <a:solidFill>
                <a:srgbClr val="132584"/>
              </a:solidFill>
            </a:endParaRPr>
          </a:p>
          <a:p>
            <a:r>
              <a:rPr lang="en-US" altLang="zh-CN" dirty="0" smtClean="0">
                <a:solidFill>
                  <a:srgbClr val="132584"/>
                </a:solidFill>
              </a:rPr>
              <a:t>4.</a:t>
            </a:r>
            <a:r>
              <a:rPr lang="zh-CN" altLang="en-US" dirty="0" smtClean="0">
                <a:solidFill>
                  <a:srgbClr val="132584"/>
                </a:solidFill>
              </a:rPr>
              <a:t>控制命令</a:t>
            </a:r>
            <a:endParaRPr lang="en-US" altLang="zh-CN" dirty="0" smtClean="0">
              <a:solidFill>
                <a:srgbClr val="132584"/>
              </a:solidFill>
            </a:endParaRPr>
          </a:p>
        </p:txBody>
      </p:sp>
      <p:sp>
        <p:nvSpPr>
          <p:cNvPr id="31" name="线形标注 1 30"/>
          <p:cNvSpPr/>
          <p:nvPr/>
        </p:nvSpPr>
        <p:spPr bwMode="auto">
          <a:xfrm>
            <a:off x="6440845" y="4400810"/>
            <a:ext cx="2062010" cy="463846"/>
          </a:xfrm>
          <a:prstGeom prst="borderCallout1">
            <a:avLst>
              <a:gd name="adj1" fmla="val 33111"/>
              <a:gd name="adj2" fmla="val -215"/>
              <a:gd name="adj3" fmla="val 57024"/>
              <a:gd name="adj4" fmla="val -29100"/>
            </a:avLst>
          </a:prstGeom>
          <a:no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eaLnBrk="1" hangingPunct="1"/>
            <a:r>
              <a:rPr lang="en-US" altLang="zh-CN" sz="1200" dirty="0" err="1" smtClean="0">
                <a:solidFill>
                  <a:srgbClr val="132584"/>
                </a:solidFill>
                <a:latin typeface="+mn-ea"/>
                <a:ea typeface="+mn-ea"/>
              </a:rPr>
              <a:t>desc</a:t>
            </a:r>
            <a:r>
              <a:rPr lang="en-US" altLang="zh-CN" sz="1200" dirty="0" smtClean="0">
                <a:solidFill>
                  <a:srgbClr val="132584"/>
                </a:solidFill>
                <a:latin typeface="+mn-ea"/>
                <a:ea typeface="+mn-ea"/>
              </a:rPr>
              <a:t>:</a:t>
            </a:r>
            <a:r>
              <a:rPr lang="zh-CN" altLang="en-US" sz="1200" dirty="0" smtClean="0">
                <a:solidFill>
                  <a:srgbClr val="132584"/>
                </a:solidFill>
                <a:latin typeface="+mn-ea"/>
                <a:ea typeface="+mn-ea"/>
              </a:rPr>
              <a:t>叫车请求描述</a:t>
            </a:r>
            <a:endParaRPr lang="en-US" altLang="zh-CN" sz="1200" dirty="0" smtClean="0">
              <a:solidFill>
                <a:srgbClr val="132584"/>
              </a:solidFill>
              <a:latin typeface="+mn-ea"/>
              <a:ea typeface="+mn-ea"/>
            </a:endParaRPr>
          </a:p>
          <a:p>
            <a:pPr eaLnBrk="1" hangingPunct="1"/>
            <a:r>
              <a:rPr kumimoji="0" lang="en-US" altLang="zh-CN" sz="1200" b="0" i="0" u="none" strike="noStrike" cap="none" normalizeH="0" baseline="0" dirty="0" smtClean="0">
                <a:ln>
                  <a:noFill/>
                </a:ln>
                <a:solidFill>
                  <a:srgbClr val="132584"/>
                </a:solidFill>
                <a:effectLst/>
                <a:latin typeface="+mn-ea"/>
                <a:ea typeface="+mn-ea"/>
              </a:rPr>
              <a:t>calls:</a:t>
            </a:r>
            <a:r>
              <a:rPr lang="zh-CN" altLang="en-US" sz="1200" dirty="0" smtClean="0">
                <a:solidFill>
                  <a:srgbClr val="132584"/>
                </a:solidFill>
                <a:latin typeface="+mn-ea"/>
                <a:ea typeface="+mn-ea"/>
              </a:rPr>
              <a:t>叫车请求清单列表</a:t>
            </a:r>
            <a:endParaRPr kumimoji="0" lang="en-US" altLang="zh-CN" sz="1200" b="0" i="0" u="none" strike="noStrike" cap="none" normalizeH="0" baseline="0" dirty="0" smtClean="0">
              <a:ln>
                <a:noFill/>
              </a:ln>
              <a:solidFill>
                <a:srgbClr val="132584"/>
              </a:solidFill>
              <a:effectLst/>
              <a:latin typeface="+mn-ea"/>
              <a:ea typeface="+mn-ea"/>
            </a:endParaRPr>
          </a:p>
        </p:txBody>
      </p:sp>
      <p:sp>
        <p:nvSpPr>
          <p:cNvPr id="32" name="线形标注 1 31"/>
          <p:cNvSpPr/>
          <p:nvPr/>
        </p:nvSpPr>
        <p:spPr bwMode="auto">
          <a:xfrm>
            <a:off x="6476795" y="5075787"/>
            <a:ext cx="2322157" cy="463846"/>
          </a:xfrm>
          <a:prstGeom prst="borderCallout1">
            <a:avLst>
              <a:gd name="adj1" fmla="val 33111"/>
              <a:gd name="adj2" fmla="val -215"/>
              <a:gd name="adj3" fmla="val 14816"/>
              <a:gd name="adj4" fmla="val -27240"/>
            </a:avLst>
          </a:prstGeom>
          <a:no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eaLnBrk="1" hangingPunct="1"/>
            <a:r>
              <a:rPr lang="en-US" altLang="zh-CN" sz="1200" dirty="0" smtClean="0">
                <a:solidFill>
                  <a:srgbClr val="132584"/>
                </a:solidFill>
                <a:latin typeface="+mn-ea"/>
                <a:ea typeface="+mn-ea"/>
              </a:rPr>
              <a:t>call:</a:t>
            </a:r>
            <a:r>
              <a:rPr lang="zh-CN" altLang="en-US" sz="1200" dirty="0" smtClean="0">
                <a:solidFill>
                  <a:srgbClr val="132584"/>
                </a:solidFill>
                <a:latin typeface="+mn-ea"/>
                <a:ea typeface="+mn-ea"/>
              </a:rPr>
              <a:t>撤销了的叫车请求</a:t>
            </a:r>
            <a:endParaRPr lang="en-US" altLang="zh-CN" sz="1200" dirty="0" smtClean="0">
              <a:solidFill>
                <a:srgbClr val="132584"/>
              </a:solidFill>
              <a:latin typeface="+mn-ea"/>
              <a:ea typeface="+mn-ea"/>
            </a:endParaRPr>
          </a:p>
          <a:p>
            <a:pPr eaLnBrk="1" hangingPunct="1"/>
            <a:r>
              <a:rPr kumimoji="0" lang="en-US" altLang="zh-CN" sz="1200" b="0" i="0" u="none" strike="noStrike" cap="none" normalizeH="0" baseline="0" dirty="0" smtClean="0">
                <a:ln>
                  <a:noFill/>
                </a:ln>
                <a:solidFill>
                  <a:srgbClr val="132584"/>
                </a:solidFill>
                <a:effectLst/>
                <a:latin typeface="+mn-ea"/>
                <a:ea typeface="+mn-ea"/>
              </a:rPr>
              <a:t>calls:</a:t>
            </a:r>
            <a:r>
              <a:rPr lang="zh-CN" altLang="en-US" sz="1200" dirty="0">
                <a:solidFill>
                  <a:srgbClr val="132584"/>
                </a:solidFill>
                <a:latin typeface="+mn-ea"/>
                <a:ea typeface="+mn-ea"/>
              </a:rPr>
              <a:t>新的</a:t>
            </a:r>
            <a:r>
              <a:rPr lang="zh-CN" altLang="en-US" sz="1200" dirty="0" smtClean="0">
                <a:solidFill>
                  <a:srgbClr val="132584"/>
                </a:solidFill>
                <a:latin typeface="+mn-ea"/>
                <a:ea typeface="+mn-ea"/>
              </a:rPr>
              <a:t>叫车请求清单列表</a:t>
            </a:r>
            <a:endParaRPr kumimoji="0" lang="en-US" altLang="zh-CN" sz="1200" b="0" i="0" u="none" strike="noStrike" cap="none" normalizeH="0" baseline="0" dirty="0" smtClean="0">
              <a:ln>
                <a:noFill/>
              </a:ln>
              <a:solidFill>
                <a:srgbClr val="132584"/>
              </a:solidFill>
              <a:effectLst/>
              <a:latin typeface="+mn-ea"/>
              <a:ea typeface="+mn-ea"/>
            </a:endParaRPr>
          </a:p>
        </p:txBody>
      </p:sp>
      <p:sp>
        <p:nvSpPr>
          <p:cNvPr id="33" name="线形标注 1 32"/>
          <p:cNvSpPr/>
          <p:nvPr/>
        </p:nvSpPr>
        <p:spPr bwMode="auto">
          <a:xfrm>
            <a:off x="6489152" y="5665521"/>
            <a:ext cx="2322157" cy="463846"/>
          </a:xfrm>
          <a:prstGeom prst="borderCallout1">
            <a:avLst>
              <a:gd name="adj1" fmla="val 33111"/>
              <a:gd name="adj2" fmla="val -215"/>
              <a:gd name="adj3" fmla="val -33789"/>
              <a:gd name="adj4" fmla="val -27241"/>
            </a:avLst>
          </a:prstGeom>
          <a:no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eaLnBrk="1" hangingPunct="1"/>
            <a:r>
              <a:rPr lang="en-US" altLang="zh-CN" sz="1200" dirty="0" smtClean="0">
                <a:solidFill>
                  <a:srgbClr val="132584"/>
                </a:solidFill>
                <a:latin typeface="+mn-ea"/>
                <a:ea typeface="+mn-ea"/>
              </a:rPr>
              <a:t>type:</a:t>
            </a:r>
            <a:r>
              <a:rPr lang="zh-CN" altLang="en-US" sz="1200" dirty="0" smtClean="0">
                <a:solidFill>
                  <a:srgbClr val="132584"/>
                </a:solidFill>
                <a:latin typeface="+mn-ea"/>
                <a:ea typeface="+mn-ea"/>
              </a:rPr>
              <a:t>广播类型</a:t>
            </a:r>
            <a:endParaRPr lang="en-US" altLang="zh-CN" sz="1200" dirty="0" smtClean="0">
              <a:solidFill>
                <a:srgbClr val="132584"/>
              </a:solidFill>
              <a:latin typeface="+mn-ea"/>
              <a:ea typeface="+mn-ea"/>
            </a:endParaRPr>
          </a:p>
          <a:p>
            <a:pPr eaLnBrk="1" hangingPunct="1"/>
            <a:r>
              <a:rPr kumimoji="0" lang="en-US" altLang="zh-CN" sz="1200" b="0" i="0" u="none" strike="noStrike" cap="none" normalizeH="0" baseline="0" dirty="0" smtClean="0">
                <a:ln>
                  <a:noFill/>
                </a:ln>
                <a:solidFill>
                  <a:srgbClr val="132584"/>
                </a:solidFill>
                <a:effectLst/>
                <a:latin typeface="+mn-ea"/>
                <a:ea typeface="+mn-ea"/>
              </a:rPr>
              <a:t>content:</a:t>
            </a:r>
            <a:r>
              <a:rPr lang="zh-CN" altLang="en-US" sz="1200" dirty="0" smtClean="0">
                <a:solidFill>
                  <a:srgbClr val="132584"/>
                </a:solidFill>
                <a:latin typeface="+mn-ea"/>
                <a:ea typeface="+mn-ea"/>
              </a:rPr>
              <a:t>广播消息内容</a:t>
            </a:r>
            <a:endParaRPr kumimoji="0" lang="en-US" altLang="zh-CN" sz="1200" b="0" i="0" u="none" strike="noStrike" cap="none" normalizeH="0" baseline="0" dirty="0" smtClean="0">
              <a:ln>
                <a:noFill/>
              </a:ln>
              <a:solidFill>
                <a:srgbClr val="132584"/>
              </a:solidFill>
              <a:effectLst/>
              <a:latin typeface="+mn-ea"/>
              <a:ea typeface="+mn-ea"/>
            </a:endParaRPr>
          </a:p>
        </p:txBody>
      </p:sp>
      <p:sp>
        <p:nvSpPr>
          <p:cNvPr id="34" name="线形标注 1 33"/>
          <p:cNvSpPr/>
          <p:nvPr/>
        </p:nvSpPr>
        <p:spPr bwMode="auto">
          <a:xfrm>
            <a:off x="6248378" y="6344709"/>
            <a:ext cx="2416354" cy="463846"/>
          </a:xfrm>
          <a:prstGeom prst="borderCallout1">
            <a:avLst>
              <a:gd name="adj1" fmla="val -1383"/>
              <a:gd name="adj2" fmla="val 60092"/>
              <a:gd name="adj3" fmla="val -83604"/>
              <a:gd name="adj4" fmla="val -37461"/>
            </a:avLst>
          </a:prstGeom>
          <a:no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eaLnBrk="1" hangingPunct="1"/>
            <a:r>
              <a:rPr lang="en-US" altLang="zh-CN" sz="1200" dirty="0" smtClean="0">
                <a:solidFill>
                  <a:srgbClr val="132584"/>
                </a:solidFill>
                <a:latin typeface="+mn-ea"/>
                <a:ea typeface="+mn-ea"/>
              </a:rPr>
              <a:t>type:</a:t>
            </a:r>
            <a:r>
              <a:rPr lang="zh-CN" altLang="en-US" sz="1200" dirty="0" smtClean="0">
                <a:solidFill>
                  <a:srgbClr val="132584"/>
                </a:solidFill>
                <a:latin typeface="+mn-ea"/>
                <a:ea typeface="+mn-ea"/>
              </a:rPr>
              <a:t>命令类型，如启动、制动等</a:t>
            </a:r>
            <a:endParaRPr lang="en-US" altLang="zh-CN" sz="1200" dirty="0" smtClean="0">
              <a:solidFill>
                <a:srgbClr val="132584"/>
              </a:solidFill>
              <a:latin typeface="+mn-ea"/>
              <a:ea typeface="+mn-ea"/>
            </a:endParaRPr>
          </a:p>
          <a:p>
            <a:pPr eaLnBrk="1" hangingPunct="1"/>
            <a:r>
              <a:rPr kumimoji="0" lang="en-US" altLang="zh-CN" sz="1200" b="0" i="0" u="none" strike="noStrike" cap="none" normalizeH="0" baseline="0" dirty="0" smtClean="0">
                <a:ln>
                  <a:noFill/>
                </a:ln>
                <a:solidFill>
                  <a:srgbClr val="132584"/>
                </a:solidFill>
                <a:effectLst/>
                <a:latin typeface="+mn-ea"/>
                <a:ea typeface="+mn-ea"/>
              </a:rPr>
              <a:t>remark:</a:t>
            </a:r>
            <a:r>
              <a:rPr lang="zh-CN" altLang="en-US" sz="1200" dirty="0" smtClean="0">
                <a:solidFill>
                  <a:srgbClr val="132584"/>
                </a:solidFill>
                <a:latin typeface="+mn-ea"/>
                <a:ea typeface="+mn-ea"/>
              </a:rPr>
              <a:t>附加信息</a:t>
            </a:r>
            <a:endParaRPr kumimoji="0" lang="en-US" altLang="zh-CN" sz="1200" b="0" i="0" u="none" strike="noStrike" cap="none" normalizeH="0" baseline="0" dirty="0" smtClean="0">
              <a:ln>
                <a:noFill/>
              </a:ln>
              <a:solidFill>
                <a:srgbClr val="132584"/>
              </a:solidFill>
              <a:effectLst/>
              <a:latin typeface="+mn-ea"/>
              <a:ea typeface="+mn-ea"/>
            </a:endParaRPr>
          </a:p>
        </p:txBody>
      </p:sp>
      <p:grpSp>
        <p:nvGrpSpPr>
          <p:cNvPr id="40" name="组合 39"/>
          <p:cNvGrpSpPr/>
          <p:nvPr/>
        </p:nvGrpSpPr>
        <p:grpSpPr>
          <a:xfrm>
            <a:off x="1888596" y="5961170"/>
            <a:ext cx="3237335" cy="468266"/>
            <a:chOff x="1930790" y="6172642"/>
            <a:chExt cx="3237335" cy="468266"/>
          </a:xfrm>
        </p:grpSpPr>
        <p:sp>
          <p:nvSpPr>
            <p:cNvPr id="30" name="文本框 29"/>
            <p:cNvSpPr txBox="1"/>
            <p:nvPr/>
          </p:nvSpPr>
          <p:spPr>
            <a:xfrm>
              <a:off x="1930790" y="6172642"/>
              <a:ext cx="1415772" cy="461665"/>
            </a:xfrm>
            <a:prstGeom prst="rect">
              <a:avLst/>
            </a:prstGeom>
            <a:noFill/>
          </p:spPr>
          <p:txBody>
            <a:bodyPr wrap="none" rtlCol="0">
              <a:spAutoFit/>
            </a:bodyPr>
            <a:lstStyle/>
            <a:p>
              <a:r>
                <a:rPr lang="zh-CN" altLang="en-US" dirty="0" smtClean="0">
                  <a:solidFill>
                    <a:srgbClr val="132584"/>
                  </a:solidFill>
                </a:rPr>
                <a:t>技术实现</a:t>
              </a:r>
              <a:endParaRPr lang="zh-CN" altLang="en-US" dirty="0">
                <a:solidFill>
                  <a:srgbClr val="132584"/>
                </a:solidFill>
              </a:endParaRPr>
            </a:p>
          </p:txBody>
        </p:sp>
        <p:sp>
          <p:nvSpPr>
            <p:cNvPr id="35" name="右箭头 34"/>
            <p:cNvSpPr/>
            <p:nvPr/>
          </p:nvSpPr>
          <p:spPr bwMode="auto">
            <a:xfrm>
              <a:off x="3393761" y="6240441"/>
              <a:ext cx="332227" cy="328232"/>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6" name="文本框 35"/>
            <p:cNvSpPr txBox="1"/>
            <p:nvPr/>
          </p:nvSpPr>
          <p:spPr>
            <a:xfrm>
              <a:off x="3806021" y="6179243"/>
              <a:ext cx="1362104" cy="461665"/>
            </a:xfrm>
            <a:prstGeom prst="rect">
              <a:avLst/>
            </a:prstGeom>
            <a:noFill/>
          </p:spPr>
          <p:txBody>
            <a:bodyPr wrap="none" rtlCol="0">
              <a:spAutoFit/>
            </a:bodyPr>
            <a:lstStyle/>
            <a:p>
              <a:r>
                <a:rPr lang="en-US" altLang="zh-CN" dirty="0" err="1" smtClean="0">
                  <a:solidFill>
                    <a:srgbClr val="132584"/>
                  </a:solidFill>
                </a:rPr>
                <a:t>LabView</a:t>
              </a:r>
              <a:endParaRPr lang="zh-CN" altLang="en-US" dirty="0">
                <a:solidFill>
                  <a:srgbClr val="132584"/>
                </a:solidFill>
              </a:endParaRPr>
            </a:p>
          </p:txBody>
        </p:sp>
      </p:grpSp>
      <p:sp>
        <p:nvSpPr>
          <p:cNvPr id="41" name="文本框 40"/>
          <p:cNvSpPr txBox="1"/>
          <p:nvPr/>
        </p:nvSpPr>
        <p:spPr>
          <a:xfrm>
            <a:off x="-88574" y="904604"/>
            <a:ext cx="5109091" cy="461665"/>
          </a:xfrm>
          <a:prstGeom prst="rect">
            <a:avLst/>
          </a:prstGeom>
          <a:noFill/>
        </p:spPr>
        <p:txBody>
          <a:bodyPr wrap="none" rtlCol="0">
            <a:spAutoFit/>
          </a:bodyPr>
          <a:lstStyle/>
          <a:p>
            <a:r>
              <a:rPr lang="zh-CN" altLang="en-US" dirty="0" smtClean="0"/>
              <a:t>基于</a:t>
            </a:r>
            <a:r>
              <a:rPr lang="en-US" altLang="zh-CN" dirty="0" smtClean="0"/>
              <a:t>TCP</a:t>
            </a:r>
            <a:r>
              <a:rPr lang="zh-CN" altLang="en-US" dirty="0" smtClean="0"/>
              <a:t>协议，</a:t>
            </a:r>
            <a:r>
              <a:rPr lang="zh-CN" altLang="en-US" dirty="0" smtClean="0">
                <a:solidFill>
                  <a:srgbClr val="FF0000"/>
                </a:solidFill>
              </a:rPr>
              <a:t>本文设计</a:t>
            </a:r>
            <a:r>
              <a:rPr lang="zh-CN" altLang="en-US" dirty="0" smtClean="0"/>
              <a:t>了如下结构</a:t>
            </a:r>
            <a:endParaRPr lang="zh-CN" altLang="en-US" dirty="0"/>
          </a:p>
        </p:txBody>
      </p:sp>
      <p:sp>
        <p:nvSpPr>
          <p:cNvPr id="42" name="文本框 41"/>
          <p:cNvSpPr txBox="1"/>
          <p:nvPr/>
        </p:nvSpPr>
        <p:spPr>
          <a:xfrm>
            <a:off x="40583" y="6468275"/>
            <a:ext cx="6226384" cy="400110"/>
          </a:xfrm>
          <a:prstGeom prst="rect">
            <a:avLst/>
          </a:prstGeom>
          <a:noFill/>
        </p:spPr>
        <p:txBody>
          <a:bodyPr wrap="none" rtlCol="0">
            <a:spAutoFit/>
          </a:bodyPr>
          <a:lstStyle/>
          <a:p>
            <a:r>
              <a:rPr lang="zh-CN" altLang="en-US" sz="2000" dirty="0" smtClean="0"/>
              <a:t>使用了</a:t>
            </a:r>
            <a:r>
              <a:rPr lang="en-US" altLang="zh-CN" sz="2000" dirty="0" smtClean="0">
                <a:solidFill>
                  <a:srgbClr val="FF0000"/>
                </a:solidFill>
              </a:rPr>
              <a:t>1</a:t>
            </a:r>
            <a:r>
              <a:rPr lang="zh-CN" altLang="en-US" sz="2000" dirty="0" smtClean="0">
                <a:solidFill>
                  <a:srgbClr val="FF0000"/>
                </a:solidFill>
              </a:rPr>
              <a:t>万</a:t>
            </a:r>
            <a:r>
              <a:rPr lang="zh-CN" altLang="en-US" sz="2000" dirty="0">
                <a:solidFill>
                  <a:srgbClr val="FF0000"/>
                </a:solidFill>
              </a:rPr>
              <a:t>行</a:t>
            </a:r>
            <a:r>
              <a:rPr lang="zh-CN" altLang="en-US" sz="2000" dirty="0"/>
              <a:t>代码</a:t>
            </a:r>
            <a:r>
              <a:rPr lang="zh-CN" altLang="en-US" sz="2000" dirty="0" smtClean="0"/>
              <a:t>量，实现了</a:t>
            </a:r>
            <a:r>
              <a:rPr lang="zh-CN" altLang="en-US" sz="2000" dirty="0" smtClean="0">
                <a:solidFill>
                  <a:srgbClr val="FF0000"/>
                </a:solidFill>
              </a:rPr>
              <a:t>实时，高效，鲁棒等</a:t>
            </a:r>
            <a:r>
              <a:rPr lang="zh-CN" altLang="en-US" sz="2000" dirty="0" smtClean="0"/>
              <a:t>特性</a:t>
            </a:r>
            <a:endParaRPr lang="zh-CN" altLang="en-US" sz="2000" dirty="0"/>
          </a:p>
        </p:txBody>
      </p:sp>
    </p:spTree>
    <p:custDataLst>
      <p:tags r:id="rId1"/>
    </p:custDataLst>
    <p:extLst>
      <p:ext uri="{BB962C8B-B14F-4D97-AF65-F5344CB8AC3E}">
        <p14:creationId xmlns:p14="http://schemas.microsoft.com/office/powerpoint/2010/main" val="3470649498"/>
      </p:ext>
    </p:extLst>
  </p:cSld>
  <p:clrMapOvr>
    <a:masterClrMapping/>
  </p:clrMapOvr>
  <mc:AlternateContent xmlns:mc="http://schemas.openxmlformats.org/markup-compatibility/2006" xmlns:p14="http://schemas.microsoft.com/office/powerpoint/2010/main">
    <mc:Choice Requires="p14">
      <p:transition spd="slow" p14:dur="2000" advTm="44800"/>
    </mc:Choice>
    <mc:Fallback xmlns="">
      <p:transition spd="slow" advTm="448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xEl>
                                              <p:pRg st="2" end="2"/>
                                            </p:txEl>
                                          </p:spTgt>
                                        </p:tgtEl>
                                        <p:attrNameLst>
                                          <p:attrName>style.visibility</p:attrName>
                                        </p:attrNameLst>
                                      </p:cBhvr>
                                      <p:to>
                                        <p:strVal val="visible"/>
                                      </p:to>
                                    </p:set>
                                    <p:animEffect transition="in" filter="fade">
                                      <p:cBhvr>
                                        <p:cTn id="28" dur="500"/>
                                        <p:tgtEl>
                                          <p:spTgt spid="17">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xEl>
                                              <p:pRg st="3" end="3"/>
                                            </p:txEl>
                                          </p:spTgt>
                                        </p:tgtEl>
                                        <p:attrNameLst>
                                          <p:attrName>style.visibility</p:attrName>
                                        </p:attrNameLst>
                                      </p:cBhvr>
                                      <p:to>
                                        <p:strVal val="visible"/>
                                      </p:to>
                                    </p:set>
                                    <p:animEffect transition="in" filter="fade">
                                      <p:cBhvr>
                                        <p:cTn id="36" dur="500"/>
                                        <p:tgtEl>
                                          <p:spTgt spid="17">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xEl>
                                              <p:pRg st="4" end="4"/>
                                            </p:txEl>
                                          </p:spTgt>
                                        </p:tgtEl>
                                        <p:attrNameLst>
                                          <p:attrName>style.visibility</p:attrName>
                                        </p:attrNameLst>
                                      </p:cBhvr>
                                      <p:to>
                                        <p:strVal val="visible"/>
                                      </p:to>
                                    </p:set>
                                    <p:animEffect transition="in" filter="fade">
                                      <p:cBhvr>
                                        <p:cTn id="44" dur="500"/>
                                        <p:tgtEl>
                                          <p:spTgt spid="17">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xEl>
                                              <p:pRg st="5" end="5"/>
                                            </p:txEl>
                                          </p:spTgt>
                                        </p:tgtEl>
                                        <p:attrNameLst>
                                          <p:attrName>style.visibility</p:attrName>
                                        </p:attrNameLst>
                                      </p:cBhvr>
                                      <p:to>
                                        <p:strVal val="visible"/>
                                      </p:to>
                                    </p:set>
                                    <p:animEffect transition="in" filter="fade">
                                      <p:cBhvr>
                                        <p:cTn id="52" dur="500"/>
                                        <p:tgtEl>
                                          <p:spTgt spid="17">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animEffect transition="in" filter="fade">
                                      <p:cBhvr>
                                        <p:cTn id="65" dur="500"/>
                                        <p:tgtEl>
                                          <p:spTgt spid="7">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xEl>
                                              <p:pRg st="1" end="1"/>
                                            </p:txEl>
                                          </p:spTgt>
                                        </p:tgtEl>
                                        <p:attrNameLst>
                                          <p:attrName>style.visibility</p:attrName>
                                        </p:attrNameLst>
                                      </p:cBhvr>
                                      <p:to>
                                        <p:strVal val="visible"/>
                                      </p:to>
                                    </p:set>
                                    <p:animEffect transition="in" filter="fade">
                                      <p:cBhvr>
                                        <p:cTn id="73" dur="500"/>
                                        <p:tgtEl>
                                          <p:spTgt spid="7">
                                            <p:txEl>
                                              <p:pRg st="1" end="1"/>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
                                            <p:txEl>
                                              <p:pRg st="2" end="2"/>
                                            </p:txEl>
                                          </p:spTgt>
                                        </p:tgtEl>
                                        <p:attrNameLst>
                                          <p:attrName>style.visibility</p:attrName>
                                        </p:attrNameLst>
                                      </p:cBhvr>
                                      <p:to>
                                        <p:strVal val="visible"/>
                                      </p:to>
                                    </p:set>
                                    <p:animEffect transition="in" filter="fade">
                                      <p:cBhvr>
                                        <p:cTn id="81" dur="500"/>
                                        <p:tgtEl>
                                          <p:spTgt spid="7">
                                            <p:txEl>
                                              <p:pRg st="2" end="2"/>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7">
                                            <p:txEl>
                                              <p:pRg st="3" end="3"/>
                                            </p:txEl>
                                          </p:spTgt>
                                        </p:tgtEl>
                                        <p:attrNameLst>
                                          <p:attrName>style.visibility</p:attrName>
                                        </p:attrNameLst>
                                      </p:cBhvr>
                                      <p:to>
                                        <p:strVal val="visible"/>
                                      </p:to>
                                    </p:set>
                                    <p:animEffect transition="in" filter="fade">
                                      <p:cBhvr>
                                        <p:cTn id="89" dur="500"/>
                                        <p:tgtEl>
                                          <p:spTgt spid="7">
                                            <p:txEl>
                                              <p:pRg st="3" end="3"/>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6" grpId="0" animBg="1"/>
      <p:bldP spid="27" grpId="0" animBg="1"/>
      <p:bldP spid="28" grpId="0" animBg="1"/>
      <p:bldP spid="29" grpId="0" animBg="1"/>
      <p:bldP spid="31" grpId="0" animBg="1"/>
      <p:bldP spid="32" grpId="0" animBg="1"/>
      <p:bldP spid="33" grpId="0" animBg="1"/>
      <p:bldP spid="34"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车辆呼叫系统架构图</a:t>
            </a:r>
            <a:endParaRPr lang="zh-CN" altLang="en-US" dirty="0"/>
          </a:p>
        </p:txBody>
      </p:sp>
      <p:grpSp>
        <p:nvGrpSpPr>
          <p:cNvPr id="15" name="组合 14"/>
          <p:cNvGrpSpPr/>
          <p:nvPr/>
        </p:nvGrpSpPr>
        <p:grpSpPr>
          <a:xfrm>
            <a:off x="3352800" y="2644875"/>
            <a:ext cx="1803683" cy="1451695"/>
            <a:chOff x="3149317" y="2743200"/>
            <a:chExt cx="1803683" cy="1451695"/>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743200"/>
              <a:ext cx="1447800" cy="1069014"/>
            </a:xfrm>
            <a:prstGeom prst="rect">
              <a:avLst/>
            </a:prstGeom>
          </p:spPr>
        </p:pic>
        <p:sp>
          <p:nvSpPr>
            <p:cNvPr id="6" name="文本框 5"/>
            <p:cNvSpPr txBox="1"/>
            <p:nvPr/>
          </p:nvSpPr>
          <p:spPr>
            <a:xfrm>
              <a:off x="3149317" y="3887118"/>
              <a:ext cx="1800493" cy="307777"/>
            </a:xfrm>
            <a:prstGeom prst="rect">
              <a:avLst/>
            </a:prstGeom>
            <a:noFill/>
          </p:spPr>
          <p:txBody>
            <a:bodyPr wrap="none" rtlCol="0">
              <a:spAutoFit/>
            </a:bodyPr>
            <a:lstStyle/>
            <a:p>
              <a:r>
                <a:rPr lang="zh-CN" altLang="en-US" sz="1400" dirty="0" smtClean="0"/>
                <a:t>中央控制（服务器）</a:t>
              </a:r>
              <a:endParaRPr lang="zh-CN" altLang="en-US" sz="1400" dirty="0"/>
            </a:p>
          </p:txBody>
        </p:sp>
      </p:grpSp>
      <p:grpSp>
        <p:nvGrpSpPr>
          <p:cNvPr id="18" name="组合 17"/>
          <p:cNvGrpSpPr/>
          <p:nvPr/>
        </p:nvGrpSpPr>
        <p:grpSpPr>
          <a:xfrm>
            <a:off x="718056" y="957460"/>
            <a:ext cx="1720343" cy="1570037"/>
            <a:chOff x="718056" y="957460"/>
            <a:chExt cx="1720343" cy="1570037"/>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428" y="957460"/>
              <a:ext cx="1371600" cy="1371600"/>
            </a:xfrm>
            <a:prstGeom prst="rect">
              <a:avLst/>
            </a:prstGeom>
          </p:spPr>
        </p:pic>
        <p:sp>
          <p:nvSpPr>
            <p:cNvPr id="8" name="文本框 7"/>
            <p:cNvSpPr txBox="1"/>
            <p:nvPr/>
          </p:nvSpPr>
          <p:spPr>
            <a:xfrm>
              <a:off x="718056" y="2219720"/>
              <a:ext cx="1720343" cy="307777"/>
            </a:xfrm>
            <a:prstGeom prst="rect">
              <a:avLst/>
            </a:prstGeom>
            <a:noFill/>
          </p:spPr>
          <p:txBody>
            <a:bodyPr wrap="none" rtlCol="0">
              <a:spAutoFit/>
            </a:bodyPr>
            <a:lstStyle/>
            <a:p>
              <a:r>
                <a:rPr lang="zh-CN" altLang="en-US" sz="1400" dirty="0" smtClean="0"/>
                <a:t>无人车（客户端</a:t>
              </a:r>
              <a:r>
                <a:rPr lang="en-US" altLang="zh-CN" sz="1400" dirty="0" smtClean="0"/>
                <a:t>1</a:t>
              </a:r>
              <a:r>
                <a:rPr lang="zh-CN" altLang="en-US" sz="1400" dirty="0" smtClean="0"/>
                <a:t>）</a:t>
              </a:r>
              <a:endParaRPr lang="zh-CN" altLang="en-US" sz="1400" dirty="0"/>
            </a:p>
          </p:txBody>
        </p:sp>
      </p:grpSp>
      <p:grpSp>
        <p:nvGrpSpPr>
          <p:cNvPr id="14" name="组合 13"/>
          <p:cNvGrpSpPr/>
          <p:nvPr/>
        </p:nvGrpSpPr>
        <p:grpSpPr>
          <a:xfrm>
            <a:off x="7010400" y="1785350"/>
            <a:ext cx="1540806" cy="1977033"/>
            <a:chOff x="6773397" y="858241"/>
            <a:chExt cx="1540806" cy="1977033"/>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4200" y="957460"/>
              <a:ext cx="913310" cy="1520613"/>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858241"/>
              <a:ext cx="457200" cy="457200"/>
            </a:xfrm>
            <a:prstGeom prst="rect">
              <a:avLst/>
            </a:prstGeom>
          </p:spPr>
        </p:pic>
        <p:sp>
          <p:nvSpPr>
            <p:cNvPr id="11" name="文本框 10"/>
            <p:cNvSpPr txBox="1"/>
            <p:nvPr/>
          </p:nvSpPr>
          <p:spPr>
            <a:xfrm>
              <a:off x="6773397" y="2527497"/>
              <a:ext cx="1540806" cy="307777"/>
            </a:xfrm>
            <a:prstGeom prst="rect">
              <a:avLst/>
            </a:prstGeom>
            <a:noFill/>
          </p:spPr>
          <p:txBody>
            <a:bodyPr wrap="none" rtlCol="0">
              <a:spAutoFit/>
            </a:bodyPr>
            <a:lstStyle/>
            <a:p>
              <a:r>
                <a:rPr lang="zh-CN" altLang="en-US" sz="1400" dirty="0"/>
                <a:t>乘客</a:t>
              </a:r>
              <a:r>
                <a:rPr lang="zh-CN" altLang="en-US" sz="1400" dirty="0" smtClean="0"/>
                <a:t>（客户端</a:t>
              </a:r>
              <a:r>
                <a:rPr lang="en-US" altLang="zh-CN" sz="1400" dirty="0" smtClean="0"/>
                <a:t>2</a:t>
              </a:r>
              <a:r>
                <a:rPr lang="zh-CN" altLang="en-US" sz="1400" dirty="0" smtClean="0"/>
                <a:t>）</a:t>
              </a:r>
              <a:endParaRPr lang="zh-CN" altLang="en-US" sz="1400" dirty="0"/>
            </a:p>
          </p:txBody>
        </p:sp>
      </p:grpSp>
      <p:grpSp>
        <p:nvGrpSpPr>
          <p:cNvPr id="19" name="组合 18"/>
          <p:cNvGrpSpPr/>
          <p:nvPr/>
        </p:nvGrpSpPr>
        <p:grpSpPr>
          <a:xfrm>
            <a:off x="1689952" y="5193371"/>
            <a:ext cx="1899879" cy="1526977"/>
            <a:chOff x="2264028" y="5044454"/>
            <a:chExt cx="1899879" cy="1526977"/>
          </a:xfrm>
        </p:grpSpPr>
        <p:sp>
          <p:nvSpPr>
            <p:cNvPr id="17" name="文本框 16"/>
            <p:cNvSpPr txBox="1"/>
            <p:nvPr/>
          </p:nvSpPr>
          <p:spPr>
            <a:xfrm>
              <a:off x="2264028" y="6263654"/>
              <a:ext cx="1899879" cy="307777"/>
            </a:xfrm>
            <a:prstGeom prst="rect">
              <a:avLst/>
            </a:prstGeom>
            <a:noFill/>
          </p:spPr>
          <p:txBody>
            <a:bodyPr wrap="none" rtlCol="0">
              <a:spAutoFit/>
            </a:bodyPr>
            <a:lstStyle/>
            <a:p>
              <a:r>
                <a:rPr lang="zh-CN" altLang="en-US" sz="1400" dirty="0" smtClean="0"/>
                <a:t>后台管理（客户端</a:t>
              </a:r>
              <a:r>
                <a:rPr lang="en-US" altLang="zh-CN" sz="1400" dirty="0" smtClean="0"/>
                <a:t>3</a:t>
              </a:r>
              <a:r>
                <a:rPr lang="zh-CN" altLang="en-US" sz="1400" dirty="0" smtClean="0"/>
                <a:t>）</a:t>
              </a:r>
              <a:endParaRPr lang="zh-CN" altLang="en-US" sz="1400" dirty="0"/>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6643" y="5044454"/>
              <a:ext cx="1219200" cy="1219200"/>
            </a:xfrm>
            <a:prstGeom prst="rect">
              <a:avLst/>
            </a:prstGeom>
          </p:spPr>
        </p:pic>
      </p:grpSp>
      <p:grpSp>
        <p:nvGrpSpPr>
          <p:cNvPr id="20" name="组合 19"/>
          <p:cNvGrpSpPr/>
          <p:nvPr/>
        </p:nvGrpSpPr>
        <p:grpSpPr>
          <a:xfrm>
            <a:off x="693342" y="-676815"/>
            <a:ext cx="5101402" cy="6408623"/>
            <a:chOff x="1051626" y="2133889"/>
            <a:chExt cx="5101402" cy="6408623"/>
          </a:xfrm>
          <a:solidFill>
            <a:srgbClr val="DDDDDD"/>
          </a:solidFill>
        </p:grpSpPr>
        <p:sp>
          <p:nvSpPr>
            <p:cNvPr id="21" name="环形箭头 20"/>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环形箭头 21"/>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3" name="组合 22"/>
          <p:cNvGrpSpPr/>
          <p:nvPr/>
        </p:nvGrpSpPr>
        <p:grpSpPr>
          <a:xfrm rot="18050819">
            <a:off x="3665415" y="-256487"/>
            <a:ext cx="5101402" cy="6408623"/>
            <a:chOff x="1051626" y="2133889"/>
            <a:chExt cx="5101402" cy="6408623"/>
          </a:xfrm>
          <a:solidFill>
            <a:srgbClr val="FF0000"/>
          </a:solidFill>
        </p:grpSpPr>
        <p:sp>
          <p:nvSpPr>
            <p:cNvPr id="24" name="环形箭头 23"/>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环形箭头 24"/>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6" name="组合 25"/>
          <p:cNvGrpSpPr/>
          <p:nvPr/>
        </p:nvGrpSpPr>
        <p:grpSpPr>
          <a:xfrm rot="16648877">
            <a:off x="1039450" y="1534355"/>
            <a:ext cx="5101402" cy="6408623"/>
            <a:chOff x="1051626" y="2133889"/>
            <a:chExt cx="5101402" cy="6408623"/>
          </a:xfrm>
          <a:solidFill>
            <a:schemeClr val="bg1">
              <a:lumMod val="85000"/>
            </a:schemeClr>
          </a:solidFill>
        </p:grpSpPr>
        <p:sp>
          <p:nvSpPr>
            <p:cNvPr id="27" name="环形箭头 26"/>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环形箭头 27"/>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9" name="组合 28"/>
          <p:cNvGrpSpPr/>
          <p:nvPr/>
        </p:nvGrpSpPr>
        <p:grpSpPr>
          <a:xfrm>
            <a:off x="4839316" y="1274008"/>
            <a:ext cx="2323008" cy="808483"/>
            <a:chOff x="76314" y="3330003"/>
            <a:chExt cx="2772490" cy="1052975"/>
          </a:xfrm>
        </p:grpSpPr>
        <p:sp>
          <p:nvSpPr>
            <p:cNvPr id="30" name="文本框 29"/>
            <p:cNvSpPr txBox="1"/>
            <p:nvPr/>
          </p:nvSpPr>
          <p:spPr>
            <a:xfrm>
              <a:off x="76314" y="3614431"/>
              <a:ext cx="800219" cy="461665"/>
            </a:xfrm>
            <a:prstGeom prst="rect">
              <a:avLst/>
            </a:prstGeom>
            <a:noFill/>
          </p:spPr>
          <p:txBody>
            <a:bodyPr wrap="none" rtlCol="0">
              <a:spAutoFit/>
            </a:bodyPr>
            <a:lstStyle/>
            <a:p>
              <a:r>
                <a:rPr lang="zh-CN" altLang="en-US" dirty="0">
                  <a:solidFill>
                    <a:srgbClr val="FF0000"/>
                  </a:solidFill>
                </a:rPr>
                <a:t>难点</a:t>
              </a:r>
            </a:p>
          </p:txBody>
        </p:sp>
        <p:sp>
          <p:nvSpPr>
            <p:cNvPr id="31" name="左大括号 30"/>
            <p:cNvSpPr/>
            <p:nvPr/>
          </p:nvSpPr>
          <p:spPr bwMode="auto">
            <a:xfrm>
              <a:off x="1008021" y="3330003"/>
              <a:ext cx="137851" cy="1052974"/>
            </a:xfrm>
            <a:prstGeom prst="leftBrace">
              <a:avLst>
                <a:gd name="adj1" fmla="val 43426"/>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2" name="文本框 31"/>
            <p:cNvSpPr txBox="1"/>
            <p:nvPr/>
          </p:nvSpPr>
          <p:spPr>
            <a:xfrm>
              <a:off x="1159094" y="3330003"/>
              <a:ext cx="1689710" cy="601276"/>
            </a:xfrm>
            <a:prstGeom prst="rect">
              <a:avLst/>
            </a:prstGeom>
            <a:noFill/>
          </p:spPr>
          <p:txBody>
            <a:bodyPr wrap="none" rtlCol="0">
              <a:spAutoFit/>
            </a:bodyPr>
            <a:lstStyle/>
            <a:p>
              <a:r>
                <a:rPr lang="zh-CN" altLang="en-US" dirty="0">
                  <a:solidFill>
                    <a:srgbClr val="132584"/>
                  </a:solidFill>
                </a:rPr>
                <a:t>高并发</a:t>
              </a:r>
              <a:r>
                <a:rPr lang="zh-CN" altLang="en-US" dirty="0" smtClean="0">
                  <a:solidFill>
                    <a:srgbClr val="132584"/>
                  </a:solidFill>
                </a:rPr>
                <a:t>性</a:t>
              </a:r>
              <a:endParaRPr lang="zh-CN" altLang="en-US" dirty="0">
                <a:solidFill>
                  <a:srgbClr val="132584"/>
                </a:solidFill>
              </a:endParaRPr>
            </a:p>
          </p:txBody>
        </p:sp>
        <p:sp>
          <p:nvSpPr>
            <p:cNvPr id="35" name="文本框 34"/>
            <p:cNvSpPr txBox="1"/>
            <p:nvPr/>
          </p:nvSpPr>
          <p:spPr>
            <a:xfrm>
              <a:off x="1158864" y="3781702"/>
              <a:ext cx="1689712" cy="601276"/>
            </a:xfrm>
            <a:prstGeom prst="rect">
              <a:avLst/>
            </a:prstGeom>
            <a:noFill/>
          </p:spPr>
          <p:txBody>
            <a:bodyPr wrap="none" rtlCol="0">
              <a:spAutoFit/>
            </a:bodyPr>
            <a:lstStyle/>
            <a:p>
              <a:r>
                <a:rPr lang="zh-CN" altLang="en-US" dirty="0">
                  <a:solidFill>
                    <a:srgbClr val="132584"/>
                  </a:solidFill>
                </a:rPr>
                <a:t>高</a:t>
              </a:r>
              <a:r>
                <a:rPr lang="zh-CN" altLang="en-US" dirty="0" smtClean="0">
                  <a:solidFill>
                    <a:srgbClr val="132584"/>
                  </a:solidFill>
                </a:rPr>
                <a:t>负</a:t>
              </a:r>
              <a:r>
                <a:rPr lang="zh-CN" altLang="en-US" dirty="0">
                  <a:solidFill>
                    <a:srgbClr val="132584"/>
                  </a:solidFill>
                </a:rPr>
                <a:t>载</a:t>
              </a:r>
              <a:r>
                <a:rPr lang="zh-CN" altLang="en-US" dirty="0" smtClean="0">
                  <a:solidFill>
                    <a:srgbClr val="132584"/>
                  </a:solidFill>
                </a:rPr>
                <a:t>性</a:t>
              </a:r>
              <a:endParaRPr lang="zh-CN" altLang="en-US" dirty="0">
                <a:solidFill>
                  <a:srgbClr val="132584"/>
                </a:solidFill>
              </a:endParaRPr>
            </a:p>
          </p:txBody>
        </p:sp>
      </p:grpSp>
      <p:sp>
        <p:nvSpPr>
          <p:cNvPr id="36" name="线形标注 1 35"/>
          <p:cNvSpPr/>
          <p:nvPr/>
        </p:nvSpPr>
        <p:spPr bwMode="auto">
          <a:xfrm>
            <a:off x="7274182" y="4219680"/>
            <a:ext cx="1606986" cy="1079399"/>
          </a:xfrm>
          <a:prstGeom prst="borderCallout1">
            <a:avLst>
              <a:gd name="adj1" fmla="val 210"/>
              <a:gd name="adj2" fmla="val 64562"/>
              <a:gd name="adj3" fmla="val -27030"/>
              <a:gd name="adj4" fmla="val 43553"/>
            </a:avLst>
          </a:prstGeom>
          <a:no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r>
              <a:rPr lang="zh-CN" altLang="en-US" sz="1600" dirty="0" smtClean="0">
                <a:solidFill>
                  <a:srgbClr val="132584"/>
                </a:solidFill>
              </a:rPr>
              <a:t>账号信息</a:t>
            </a:r>
            <a:endParaRPr lang="en-US" altLang="zh-CN" sz="1600" dirty="0">
              <a:solidFill>
                <a:srgbClr val="132584"/>
              </a:solidFill>
            </a:endParaRPr>
          </a:p>
          <a:p>
            <a:r>
              <a:rPr lang="zh-CN" altLang="en-US" sz="1600" dirty="0">
                <a:solidFill>
                  <a:srgbClr val="132584"/>
                </a:solidFill>
              </a:rPr>
              <a:t>地图</a:t>
            </a:r>
            <a:endParaRPr lang="en-US" altLang="zh-CN" sz="1600" dirty="0">
              <a:solidFill>
                <a:srgbClr val="132584"/>
              </a:solidFill>
            </a:endParaRPr>
          </a:p>
          <a:p>
            <a:r>
              <a:rPr lang="zh-CN" altLang="en-US" sz="1600" dirty="0">
                <a:solidFill>
                  <a:srgbClr val="132584"/>
                </a:solidFill>
              </a:rPr>
              <a:t>叫车指令</a:t>
            </a:r>
            <a:endParaRPr lang="en-US" altLang="zh-CN" sz="1600" dirty="0">
              <a:solidFill>
                <a:srgbClr val="132584"/>
              </a:solidFill>
            </a:endParaRPr>
          </a:p>
          <a:p>
            <a:r>
              <a:rPr lang="zh-CN" altLang="en-US" sz="1600" dirty="0">
                <a:solidFill>
                  <a:srgbClr val="132584"/>
                </a:solidFill>
              </a:rPr>
              <a:t>实时车辆</a:t>
            </a:r>
          </a:p>
        </p:txBody>
      </p:sp>
    </p:spTree>
    <p:extLst>
      <p:ext uri="{BB962C8B-B14F-4D97-AF65-F5344CB8AC3E}">
        <p14:creationId xmlns:p14="http://schemas.microsoft.com/office/powerpoint/2010/main" val="476346157"/>
      </p:ext>
    </p:extLst>
  </p:cSld>
  <p:clrMapOvr>
    <a:masterClrMapping/>
  </p:clrMapOvr>
  <mc:AlternateContent xmlns:mc="http://schemas.openxmlformats.org/markup-compatibility/2006" xmlns:p14="http://schemas.microsoft.com/office/powerpoint/2010/main">
    <mc:Choice Requires="p14">
      <p:transition spd="slow" p14:dur="2000" advTm="21890"/>
    </mc:Choice>
    <mc:Fallback xmlns="">
      <p:transition spd="slow" advTm="21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dirty="0" smtClean="0">
                <a:solidFill>
                  <a:srgbClr val="132584"/>
                </a:solidFill>
              </a:rPr>
              <a:t>中央控制与微信叫车终端</a:t>
            </a:r>
            <a:endParaRPr lang="en-US" altLang="zh-CN" dirty="0">
              <a:solidFill>
                <a:srgbClr val="132584"/>
              </a:solidFill>
            </a:endParaRPr>
          </a:p>
        </p:txBody>
      </p:sp>
      <p:grpSp>
        <p:nvGrpSpPr>
          <p:cNvPr id="7" name="组合 6"/>
          <p:cNvGrpSpPr/>
          <p:nvPr/>
        </p:nvGrpSpPr>
        <p:grpSpPr>
          <a:xfrm>
            <a:off x="384009" y="2149026"/>
            <a:ext cx="413607" cy="625123"/>
            <a:chOff x="541803" y="2819400"/>
            <a:chExt cx="1066800" cy="1748111"/>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803" y="2926476"/>
              <a:ext cx="913310" cy="164103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403" y="2819400"/>
              <a:ext cx="457200" cy="493407"/>
            </a:xfrm>
            <a:prstGeom prst="rect">
              <a:avLst/>
            </a:prstGeom>
          </p:spPr>
        </p:pic>
      </p:gr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009" y="4177709"/>
            <a:ext cx="502921" cy="371343"/>
          </a:xfrm>
          <a:prstGeom prst="rect">
            <a:avLst/>
          </a:prstGeom>
        </p:spPr>
      </p:pic>
      <p:sp>
        <p:nvSpPr>
          <p:cNvPr id="9" name="虚尾箭头 8"/>
          <p:cNvSpPr/>
          <p:nvPr/>
        </p:nvSpPr>
        <p:spPr bwMode="auto">
          <a:xfrm rot="5400000">
            <a:off x="324244" y="3695641"/>
            <a:ext cx="600070" cy="107504"/>
          </a:xfrm>
          <a:prstGeom prst="stripedRightArrow">
            <a:avLst/>
          </a:prstGeom>
          <a:noFill/>
          <a:ln w="28575" cap="flat" cmpd="sng" algn="ctr">
            <a:solidFill>
              <a:srgbClr val="00B05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70" y="3426403"/>
            <a:ext cx="345286" cy="345286"/>
          </a:xfrm>
          <a:prstGeom prst="rect">
            <a:avLst/>
          </a:prstGeom>
        </p:spPr>
      </p:pic>
      <p:sp>
        <p:nvSpPr>
          <p:cNvPr id="12" name="文本框 11"/>
          <p:cNvSpPr txBox="1"/>
          <p:nvPr/>
        </p:nvSpPr>
        <p:spPr>
          <a:xfrm>
            <a:off x="-40435" y="3605738"/>
            <a:ext cx="718466" cy="338554"/>
          </a:xfrm>
          <a:prstGeom prst="rect">
            <a:avLst/>
          </a:prstGeom>
          <a:noFill/>
        </p:spPr>
        <p:txBody>
          <a:bodyPr wrap="none" rtlCol="0">
            <a:spAutoFit/>
          </a:bodyPr>
          <a:lstStyle/>
          <a:p>
            <a:r>
              <a:rPr lang="en-US" altLang="zh-CN" sz="1600" dirty="0" smtClean="0">
                <a:solidFill>
                  <a:srgbClr val="93052E"/>
                </a:solidFill>
              </a:rPr>
              <a:t>HTTP</a:t>
            </a:r>
            <a:endParaRPr lang="zh-CN" altLang="en-US" sz="1600" dirty="0">
              <a:solidFill>
                <a:srgbClr val="93052E"/>
              </a:solidFill>
            </a:endParaRPr>
          </a:p>
        </p:txBody>
      </p:sp>
      <p:sp>
        <p:nvSpPr>
          <p:cNvPr id="13" name="左大括号 12"/>
          <p:cNvSpPr/>
          <p:nvPr/>
        </p:nvSpPr>
        <p:spPr bwMode="auto">
          <a:xfrm>
            <a:off x="978077" y="1275888"/>
            <a:ext cx="522091" cy="4936124"/>
          </a:xfrm>
          <a:prstGeom prst="leftBrace">
            <a:avLst>
              <a:gd name="adj1" fmla="val 44009"/>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4" name="文本框 13"/>
          <p:cNvSpPr txBox="1"/>
          <p:nvPr/>
        </p:nvSpPr>
        <p:spPr>
          <a:xfrm>
            <a:off x="2124371" y="1615009"/>
            <a:ext cx="1992853" cy="1477328"/>
          </a:xfrm>
          <a:prstGeom prst="rect">
            <a:avLst/>
          </a:prstGeom>
          <a:noFill/>
        </p:spPr>
        <p:txBody>
          <a:bodyPr wrap="none" rtlCol="0">
            <a:spAutoFit/>
          </a:bodyPr>
          <a:lstStyle/>
          <a:p>
            <a:r>
              <a:rPr lang="en-US" altLang="zh-CN" sz="1800" dirty="0" smtClean="0">
                <a:solidFill>
                  <a:srgbClr val="132584"/>
                </a:solidFill>
              </a:rPr>
              <a:t>1.</a:t>
            </a:r>
            <a:r>
              <a:rPr lang="zh-CN" altLang="en-US" sz="1800" dirty="0" smtClean="0">
                <a:solidFill>
                  <a:srgbClr val="132584"/>
                </a:solidFill>
              </a:rPr>
              <a:t>微信主界面</a:t>
            </a:r>
            <a:endParaRPr lang="en-US" altLang="zh-CN" sz="1800" dirty="0" smtClean="0">
              <a:solidFill>
                <a:srgbClr val="132584"/>
              </a:solidFill>
            </a:endParaRPr>
          </a:p>
          <a:p>
            <a:r>
              <a:rPr lang="en-US" altLang="zh-CN" sz="1800" dirty="0" smtClean="0">
                <a:solidFill>
                  <a:srgbClr val="132584"/>
                </a:solidFill>
              </a:rPr>
              <a:t>2.</a:t>
            </a:r>
            <a:r>
              <a:rPr lang="zh-CN" altLang="en-US" sz="1800" dirty="0" smtClean="0">
                <a:solidFill>
                  <a:srgbClr val="132584"/>
                </a:solidFill>
              </a:rPr>
              <a:t>我要叫车</a:t>
            </a:r>
            <a:endParaRPr lang="en-US" altLang="zh-CN" sz="1800" dirty="0" smtClean="0">
              <a:solidFill>
                <a:srgbClr val="132584"/>
              </a:solidFill>
            </a:endParaRPr>
          </a:p>
          <a:p>
            <a:r>
              <a:rPr lang="en-US" altLang="zh-CN" sz="1800" dirty="0" smtClean="0">
                <a:solidFill>
                  <a:srgbClr val="132584"/>
                </a:solidFill>
              </a:rPr>
              <a:t>3.</a:t>
            </a:r>
            <a:r>
              <a:rPr lang="zh-CN" altLang="en-US" sz="1800" dirty="0">
                <a:solidFill>
                  <a:srgbClr val="132584"/>
                </a:solidFill>
              </a:rPr>
              <a:t>叫</a:t>
            </a:r>
            <a:r>
              <a:rPr lang="zh-CN" altLang="en-US" sz="1800" dirty="0" smtClean="0">
                <a:solidFill>
                  <a:srgbClr val="132584"/>
                </a:solidFill>
              </a:rPr>
              <a:t>车请求状态</a:t>
            </a:r>
            <a:endParaRPr lang="en-US" altLang="zh-CN" sz="1800" dirty="0" smtClean="0">
              <a:solidFill>
                <a:srgbClr val="132584"/>
              </a:solidFill>
            </a:endParaRPr>
          </a:p>
          <a:p>
            <a:r>
              <a:rPr lang="en-US" altLang="zh-CN" sz="1800" dirty="0" smtClean="0">
                <a:solidFill>
                  <a:srgbClr val="132584"/>
                </a:solidFill>
              </a:rPr>
              <a:t>4.</a:t>
            </a:r>
            <a:r>
              <a:rPr lang="zh-CN" altLang="en-US" sz="1800" dirty="0" smtClean="0">
                <a:solidFill>
                  <a:srgbClr val="132584"/>
                </a:solidFill>
              </a:rPr>
              <a:t>撤销叫车请求</a:t>
            </a:r>
            <a:endParaRPr lang="en-US" altLang="zh-CN" sz="1800" dirty="0" smtClean="0">
              <a:solidFill>
                <a:srgbClr val="132584"/>
              </a:solidFill>
            </a:endParaRPr>
          </a:p>
          <a:p>
            <a:r>
              <a:rPr lang="en-US" altLang="zh-CN" sz="1800" dirty="0" smtClean="0">
                <a:solidFill>
                  <a:srgbClr val="132584"/>
                </a:solidFill>
              </a:rPr>
              <a:t>5.</a:t>
            </a:r>
            <a:r>
              <a:rPr lang="zh-CN" altLang="en-US" sz="1800" dirty="0" smtClean="0">
                <a:solidFill>
                  <a:srgbClr val="132584"/>
                </a:solidFill>
              </a:rPr>
              <a:t>无人车实时状况</a:t>
            </a:r>
            <a:endParaRPr lang="zh-CN" altLang="en-US" sz="1800" dirty="0">
              <a:solidFill>
                <a:srgbClr val="132584"/>
              </a:solidFill>
            </a:endParaRPr>
          </a:p>
        </p:txBody>
      </p:sp>
      <p:pic>
        <p:nvPicPr>
          <p:cNvPr id="1030" name="Picture 6" descr="Screenshot_2015-04-13-21-54-5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868363"/>
            <a:ext cx="2880360" cy="512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Screenshot_2015-04-13-21-55-0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53000" y="1091372"/>
            <a:ext cx="2880360" cy="512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Screenshot_2015-04-13-21-55-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9037" y="1314381"/>
            <a:ext cx="2880360" cy="512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Screenshot_2015-04-13-22-16-2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8387" y="1557338"/>
            <a:ext cx="2880360" cy="512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左大括号 16"/>
          <p:cNvSpPr/>
          <p:nvPr/>
        </p:nvSpPr>
        <p:spPr bwMode="auto">
          <a:xfrm>
            <a:off x="1896451" y="1443419"/>
            <a:ext cx="304800" cy="1828800"/>
          </a:xfrm>
          <a:prstGeom prst="leftBrace">
            <a:avLst>
              <a:gd name="adj1" fmla="val 32657"/>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8" name="文本框 17"/>
          <p:cNvSpPr txBox="1"/>
          <p:nvPr/>
        </p:nvSpPr>
        <p:spPr>
          <a:xfrm>
            <a:off x="1378366" y="1978222"/>
            <a:ext cx="553998" cy="707886"/>
          </a:xfrm>
          <a:prstGeom prst="rect">
            <a:avLst/>
          </a:prstGeom>
          <a:noFill/>
        </p:spPr>
        <p:txBody>
          <a:bodyPr vert="eaVert" wrap="none" rtlCol="0">
            <a:spAutoFit/>
          </a:bodyPr>
          <a:lstStyle/>
          <a:p>
            <a:r>
              <a:rPr lang="zh-CN" altLang="en-US" dirty="0">
                <a:solidFill>
                  <a:srgbClr val="132584"/>
                </a:solidFill>
              </a:rPr>
              <a:t>页面</a:t>
            </a:r>
          </a:p>
        </p:txBody>
      </p:sp>
      <p:sp>
        <p:nvSpPr>
          <p:cNvPr id="19" name="文本框 18"/>
          <p:cNvSpPr txBox="1"/>
          <p:nvPr/>
        </p:nvSpPr>
        <p:spPr>
          <a:xfrm>
            <a:off x="-25951" y="2748999"/>
            <a:ext cx="1192955" cy="523220"/>
          </a:xfrm>
          <a:prstGeom prst="rect">
            <a:avLst/>
          </a:prstGeom>
          <a:noFill/>
        </p:spPr>
        <p:txBody>
          <a:bodyPr wrap="none" rtlCol="0">
            <a:spAutoFit/>
          </a:bodyPr>
          <a:lstStyle/>
          <a:p>
            <a:pPr algn="ctr"/>
            <a:r>
              <a:rPr lang="zh-CN" altLang="en-US" sz="1600" dirty="0"/>
              <a:t>微</a:t>
            </a:r>
            <a:r>
              <a:rPr lang="zh-CN" altLang="en-US" sz="1600" dirty="0" smtClean="0"/>
              <a:t>信</a:t>
            </a:r>
            <a:endParaRPr lang="en-US" altLang="zh-CN" sz="1600" dirty="0" smtClean="0"/>
          </a:p>
          <a:p>
            <a:pPr algn="ctr"/>
            <a:r>
              <a:rPr lang="en-US" altLang="zh-CN" sz="1200" dirty="0" smtClean="0"/>
              <a:t>(Html5/</a:t>
            </a:r>
            <a:r>
              <a:rPr lang="en-US" altLang="zh-CN" sz="1200" dirty="0" err="1" smtClean="0"/>
              <a:t>Css</a:t>
            </a:r>
            <a:r>
              <a:rPr lang="en-US" altLang="zh-CN" sz="1200" dirty="0" smtClean="0"/>
              <a:t>/</a:t>
            </a:r>
            <a:r>
              <a:rPr lang="en-US" altLang="zh-CN" sz="1200" dirty="0" err="1" smtClean="0"/>
              <a:t>Js</a:t>
            </a:r>
            <a:r>
              <a:rPr lang="en-US" altLang="zh-CN" sz="1200" dirty="0" smtClean="0"/>
              <a:t>)</a:t>
            </a:r>
            <a:endParaRPr lang="zh-CN" altLang="en-US" sz="1200" dirty="0"/>
          </a:p>
        </p:txBody>
      </p:sp>
      <p:sp>
        <p:nvSpPr>
          <p:cNvPr id="28" name="文本框 27"/>
          <p:cNvSpPr txBox="1"/>
          <p:nvPr/>
        </p:nvSpPr>
        <p:spPr>
          <a:xfrm>
            <a:off x="6169" y="4524066"/>
            <a:ext cx="1154135" cy="584775"/>
          </a:xfrm>
          <a:prstGeom prst="rect">
            <a:avLst/>
          </a:prstGeom>
          <a:noFill/>
        </p:spPr>
        <p:txBody>
          <a:bodyPr wrap="square" rtlCol="0">
            <a:spAutoFit/>
          </a:bodyPr>
          <a:lstStyle/>
          <a:p>
            <a:pPr algn="ctr"/>
            <a:r>
              <a:rPr lang="zh-CN" altLang="en-US" sz="1600" dirty="0" smtClean="0"/>
              <a:t>服务器</a:t>
            </a:r>
            <a:endParaRPr lang="en-US" altLang="zh-CN" sz="1600" dirty="0" smtClean="0"/>
          </a:p>
          <a:p>
            <a:pPr algn="ctr"/>
            <a:r>
              <a:rPr lang="en-US" altLang="zh-CN" sz="1600" dirty="0" smtClean="0"/>
              <a:t>(</a:t>
            </a:r>
            <a:r>
              <a:rPr lang="en-US" altLang="zh-CN" sz="1600" dirty="0" err="1" smtClean="0"/>
              <a:t>JaveEE</a:t>
            </a:r>
            <a:r>
              <a:rPr lang="en-US" altLang="zh-CN" sz="1600" dirty="0" smtClean="0"/>
              <a:t>)</a:t>
            </a:r>
            <a:endParaRPr lang="zh-CN" altLang="en-US" sz="1600" dirty="0"/>
          </a:p>
        </p:txBody>
      </p:sp>
      <p:sp>
        <p:nvSpPr>
          <p:cNvPr id="20" name="文本框 19"/>
          <p:cNvSpPr txBox="1"/>
          <p:nvPr/>
        </p:nvSpPr>
        <p:spPr>
          <a:xfrm>
            <a:off x="1409808" y="4177709"/>
            <a:ext cx="553998" cy="1323439"/>
          </a:xfrm>
          <a:prstGeom prst="rect">
            <a:avLst/>
          </a:prstGeom>
          <a:noFill/>
        </p:spPr>
        <p:txBody>
          <a:bodyPr vert="eaVert" wrap="none" rtlCol="0">
            <a:spAutoFit/>
          </a:bodyPr>
          <a:lstStyle/>
          <a:p>
            <a:r>
              <a:rPr lang="zh-CN" altLang="en-US" dirty="0" smtClean="0">
                <a:solidFill>
                  <a:srgbClr val="132584"/>
                </a:solidFill>
              </a:rPr>
              <a:t>技术实现</a:t>
            </a:r>
            <a:endParaRPr lang="zh-CN" altLang="en-US" dirty="0">
              <a:solidFill>
                <a:srgbClr val="132584"/>
              </a:solidFill>
            </a:endParaRPr>
          </a:p>
        </p:txBody>
      </p:sp>
      <p:sp>
        <p:nvSpPr>
          <p:cNvPr id="30" name="左大括号 29"/>
          <p:cNvSpPr/>
          <p:nvPr/>
        </p:nvSpPr>
        <p:spPr bwMode="auto">
          <a:xfrm>
            <a:off x="1909665" y="3824567"/>
            <a:ext cx="453848" cy="2230657"/>
          </a:xfrm>
          <a:prstGeom prst="leftBrace">
            <a:avLst>
              <a:gd name="adj1" fmla="val 32657"/>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2" name="文本框 31"/>
          <p:cNvSpPr txBox="1"/>
          <p:nvPr/>
        </p:nvSpPr>
        <p:spPr>
          <a:xfrm>
            <a:off x="2260900" y="3811170"/>
            <a:ext cx="1736373" cy="2308324"/>
          </a:xfrm>
          <a:prstGeom prst="rect">
            <a:avLst/>
          </a:prstGeom>
          <a:noFill/>
        </p:spPr>
        <p:txBody>
          <a:bodyPr wrap="none" rtlCol="0">
            <a:spAutoFit/>
          </a:bodyPr>
          <a:lstStyle/>
          <a:p>
            <a:r>
              <a:rPr lang="en-US" altLang="zh-CN" sz="1800" dirty="0" smtClean="0">
                <a:solidFill>
                  <a:srgbClr val="132584"/>
                </a:solidFill>
              </a:rPr>
              <a:t>1.</a:t>
            </a:r>
            <a:r>
              <a:rPr lang="zh-CN" altLang="en-US" sz="1800" dirty="0" smtClean="0">
                <a:solidFill>
                  <a:srgbClr val="132584"/>
                </a:solidFill>
              </a:rPr>
              <a:t>微信公众号</a:t>
            </a:r>
            <a:endParaRPr lang="en-US" altLang="zh-CN" sz="1800" dirty="0" smtClean="0">
              <a:solidFill>
                <a:srgbClr val="132584"/>
              </a:solidFill>
            </a:endParaRPr>
          </a:p>
          <a:p>
            <a:r>
              <a:rPr lang="en-US" altLang="zh-CN" sz="1800" dirty="0" smtClean="0">
                <a:solidFill>
                  <a:srgbClr val="132584"/>
                </a:solidFill>
              </a:rPr>
              <a:t>       </a:t>
            </a:r>
            <a:r>
              <a:rPr lang="zh-CN" altLang="en-US" sz="1600" dirty="0" smtClean="0">
                <a:solidFill>
                  <a:srgbClr val="132584"/>
                </a:solidFill>
              </a:rPr>
              <a:t>用户资料</a:t>
            </a:r>
            <a:endParaRPr lang="en-US" altLang="zh-CN" sz="1600" dirty="0" smtClean="0">
              <a:solidFill>
                <a:srgbClr val="132584"/>
              </a:solidFill>
            </a:endParaRPr>
          </a:p>
          <a:p>
            <a:r>
              <a:rPr lang="en-US" altLang="zh-CN" sz="1600" dirty="0" smtClean="0">
                <a:solidFill>
                  <a:srgbClr val="132584"/>
                </a:solidFill>
              </a:rPr>
              <a:t>        </a:t>
            </a:r>
            <a:r>
              <a:rPr lang="zh-CN" altLang="en-US" sz="1600" dirty="0" smtClean="0">
                <a:solidFill>
                  <a:srgbClr val="132584"/>
                </a:solidFill>
              </a:rPr>
              <a:t>模板消息</a:t>
            </a:r>
            <a:endParaRPr lang="en-US" altLang="zh-CN" sz="1600" dirty="0" smtClean="0">
              <a:solidFill>
                <a:srgbClr val="132584"/>
              </a:solidFill>
            </a:endParaRPr>
          </a:p>
          <a:p>
            <a:r>
              <a:rPr lang="en-US" altLang="zh-CN" sz="1600" dirty="0">
                <a:solidFill>
                  <a:srgbClr val="132584"/>
                </a:solidFill>
              </a:rPr>
              <a:t> </a:t>
            </a:r>
            <a:r>
              <a:rPr lang="en-US" altLang="zh-CN" sz="1600" dirty="0" smtClean="0">
                <a:solidFill>
                  <a:srgbClr val="132584"/>
                </a:solidFill>
              </a:rPr>
              <a:t>       </a:t>
            </a:r>
            <a:r>
              <a:rPr lang="zh-CN" altLang="en-US" sz="1600" dirty="0" smtClean="0">
                <a:solidFill>
                  <a:srgbClr val="132584"/>
                </a:solidFill>
              </a:rPr>
              <a:t>定位</a:t>
            </a:r>
            <a:endParaRPr lang="en-US" altLang="zh-CN" sz="1600" dirty="0">
              <a:solidFill>
                <a:srgbClr val="132584"/>
              </a:solidFill>
            </a:endParaRPr>
          </a:p>
          <a:p>
            <a:r>
              <a:rPr lang="en-US" altLang="zh-CN" sz="1800" dirty="0" smtClean="0">
                <a:solidFill>
                  <a:srgbClr val="132584"/>
                </a:solidFill>
              </a:rPr>
              <a:t>2.Html5/</a:t>
            </a:r>
            <a:r>
              <a:rPr lang="en-US" altLang="zh-CN" sz="1800" dirty="0" err="1" smtClean="0">
                <a:solidFill>
                  <a:srgbClr val="132584"/>
                </a:solidFill>
              </a:rPr>
              <a:t>Css</a:t>
            </a:r>
            <a:r>
              <a:rPr lang="en-US" altLang="zh-CN" sz="1800" dirty="0" smtClean="0">
                <a:solidFill>
                  <a:srgbClr val="132584"/>
                </a:solidFill>
              </a:rPr>
              <a:t>/</a:t>
            </a:r>
            <a:r>
              <a:rPr lang="en-US" altLang="zh-CN" sz="1800" dirty="0" err="1" smtClean="0">
                <a:solidFill>
                  <a:srgbClr val="132584"/>
                </a:solidFill>
              </a:rPr>
              <a:t>Js</a:t>
            </a:r>
            <a:endParaRPr lang="en-US" altLang="zh-CN" sz="1800" dirty="0" smtClean="0">
              <a:solidFill>
                <a:srgbClr val="132584"/>
              </a:solidFill>
            </a:endParaRPr>
          </a:p>
          <a:p>
            <a:r>
              <a:rPr lang="en-US" altLang="zh-CN" sz="1800" dirty="0" smtClean="0">
                <a:solidFill>
                  <a:srgbClr val="132584"/>
                </a:solidFill>
              </a:rPr>
              <a:t>3.jQuery</a:t>
            </a:r>
          </a:p>
          <a:p>
            <a:r>
              <a:rPr lang="en-US" altLang="zh-CN" sz="1800" dirty="0" smtClean="0">
                <a:solidFill>
                  <a:srgbClr val="132584"/>
                </a:solidFill>
              </a:rPr>
              <a:t>4.Bootstrap</a:t>
            </a:r>
          </a:p>
          <a:p>
            <a:r>
              <a:rPr lang="en-US" altLang="zh-CN" sz="1800" dirty="0" smtClean="0">
                <a:solidFill>
                  <a:srgbClr val="132584"/>
                </a:solidFill>
              </a:rPr>
              <a:t>5.</a:t>
            </a:r>
            <a:r>
              <a:rPr lang="zh-CN" altLang="en-US" sz="1800" dirty="0" smtClean="0">
                <a:solidFill>
                  <a:srgbClr val="132584"/>
                </a:solidFill>
              </a:rPr>
              <a:t>百度地图</a:t>
            </a:r>
            <a:r>
              <a:rPr lang="en-US" altLang="zh-CN" sz="1800" dirty="0" smtClean="0">
                <a:solidFill>
                  <a:srgbClr val="132584"/>
                </a:solidFill>
              </a:rPr>
              <a:t>API</a:t>
            </a:r>
            <a:endParaRPr lang="zh-CN" altLang="en-US" sz="1800" dirty="0">
              <a:solidFill>
                <a:srgbClr val="132584"/>
              </a:solidFill>
            </a:endParaRPr>
          </a:p>
        </p:txBody>
      </p:sp>
      <p:sp>
        <p:nvSpPr>
          <p:cNvPr id="23" name="右箭头 22"/>
          <p:cNvSpPr/>
          <p:nvPr/>
        </p:nvSpPr>
        <p:spPr bwMode="auto">
          <a:xfrm>
            <a:off x="2502684" y="4343556"/>
            <a:ext cx="228600" cy="36102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4" name="文本框 23"/>
          <p:cNvSpPr txBox="1"/>
          <p:nvPr/>
        </p:nvSpPr>
        <p:spPr>
          <a:xfrm>
            <a:off x="-88573" y="818471"/>
            <a:ext cx="4431974" cy="400110"/>
          </a:xfrm>
          <a:prstGeom prst="rect">
            <a:avLst/>
          </a:prstGeom>
          <a:noFill/>
        </p:spPr>
        <p:txBody>
          <a:bodyPr wrap="square" rtlCol="0">
            <a:spAutoFit/>
          </a:bodyPr>
          <a:lstStyle/>
          <a:p>
            <a:r>
              <a:rPr lang="zh-CN" altLang="en-US" sz="2000" dirty="0" smtClean="0"/>
              <a:t>基于</a:t>
            </a:r>
            <a:r>
              <a:rPr lang="en-US" altLang="zh-CN" sz="2000" dirty="0" smtClean="0"/>
              <a:t>HTTP</a:t>
            </a:r>
            <a:r>
              <a:rPr lang="zh-CN" altLang="en-US" sz="2000" dirty="0" smtClean="0"/>
              <a:t>协议，</a:t>
            </a:r>
            <a:r>
              <a:rPr lang="zh-CN" altLang="en-US" sz="2000" dirty="0" smtClean="0">
                <a:solidFill>
                  <a:srgbClr val="FF0000"/>
                </a:solidFill>
              </a:rPr>
              <a:t>本文设计</a:t>
            </a:r>
            <a:r>
              <a:rPr lang="zh-CN" altLang="en-US" sz="2000" dirty="0" smtClean="0"/>
              <a:t>了如下结构</a:t>
            </a:r>
            <a:endParaRPr lang="zh-CN" altLang="en-US" sz="2000" dirty="0"/>
          </a:p>
        </p:txBody>
      </p:sp>
      <p:sp>
        <p:nvSpPr>
          <p:cNvPr id="25" name="文本框 24"/>
          <p:cNvSpPr txBox="1"/>
          <p:nvPr/>
        </p:nvSpPr>
        <p:spPr>
          <a:xfrm>
            <a:off x="-48950" y="6468275"/>
            <a:ext cx="5969904" cy="400110"/>
          </a:xfrm>
          <a:prstGeom prst="rect">
            <a:avLst/>
          </a:prstGeom>
          <a:noFill/>
        </p:spPr>
        <p:txBody>
          <a:bodyPr wrap="none" rtlCol="0">
            <a:spAutoFit/>
          </a:bodyPr>
          <a:lstStyle/>
          <a:p>
            <a:r>
              <a:rPr lang="en-US" altLang="zh-CN" sz="2000" dirty="0" smtClean="0">
                <a:solidFill>
                  <a:srgbClr val="FF0000"/>
                </a:solidFill>
              </a:rPr>
              <a:t>1</a:t>
            </a:r>
            <a:r>
              <a:rPr lang="zh-CN" altLang="en-US" sz="2000" dirty="0" smtClean="0">
                <a:solidFill>
                  <a:srgbClr val="FF0000"/>
                </a:solidFill>
              </a:rPr>
              <a:t>万行</a:t>
            </a:r>
            <a:r>
              <a:rPr lang="zh-CN" altLang="en-US" sz="2000" dirty="0" smtClean="0"/>
              <a:t>独立代码，实现了</a:t>
            </a:r>
            <a:r>
              <a:rPr lang="zh-CN" altLang="en-US" sz="2000" dirty="0" smtClean="0">
                <a:solidFill>
                  <a:srgbClr val="FF0000"/>
                </a:solidFill>
              </a:rPr>
              <a:t>美观，高并发，高负载</a:t>
            </a:r>
            <a:r>
              <a:rPr lang="zh-CN" altLang="en-US" sz="2000" dirty="0" smtClean="0"/>
              <a:t>特性</a:t>
            </a:r>
            <a:endParaRPr lang="zh-CN" altLang="en-US" sz="2000" dirty="0"/>
          </a:p>
        </p:txBody>
      </p:sp>
    </p:spTree>
    <p:custDataLst>
      <p:tags r:id="rId1"/>
    </p:custDataLst>
    <p:extLst>
      <p:ext uri="{BB962C8B-B14F-4D97-AF65-F5344CB8AC3E}">
        <p14:creationId xmlns:p14="http://schemas.microsoft.com/office/powerpoint/2010/main" val="1462586183"/>
      </p:ext>
    </p:extLst>
  </p:cSld>
  <p:clrMapOvr>
    <a:masterClrMapping/>
  </p:clrMapOvr>
  <mc:AlternateContent xmlns:mc="http://schemas.openxmlformats.org/markup-compatibility/2006" xmlns:p14="http://schemas.microsoft.com/office/powerpoint/2010/main">
    <mc:Choice Requires="p14">
      <p:transition spd="slow" p14:dur="2000" advTm="37507"/>
    </mc:Choice>
    <mc:Fallback xmlns="">
      <p:transition spd="slow" advTm="375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xEl>
                                              <p:pRg st="1" end="1"/>
                                            </p:txEl>
                                          </p:spTgt>
                                        </p:tgtEl>
                                        <p:attrNameLst>
                                          <p:attrName>style.visibility</p:attrName>
                                        </p:attrNameLst>
                                      </p:cBhvr>
                                      <p:to>
                                        <p:strVal val="visible"/>
                                      </p:to>
                                    </p:set>
                                    <p:animEffect transition="in" filter="fade">
                                      <p:cBhvr>
                                        <p:cTn id="16" dur="500"/>
                                        <p:tgtEl>
                                          <p:spTgt spid="14">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31"/>
                                        </p:tgtEl>
                                        <p:attrNameLst>
                                          <p:attrName>style.visibility</p:attrName>
                                        </p:attrNameLst>
                                      </p:cBhvr>
                                      <p:to>
                                        <p:strVal val="visible"/>
                                      </p:to>
                                    </p:set>
                                    <p:animEffect transition="in" filter="fade">
                                      <p:cBhvr>
                                        <p:cTn id="20" dur="500"/>
                                        <p:tgtEl>
                                          <p:spTgt spid="10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Effect transition="in" filter="fade">
                                      <p:cBhvr>
                                        <p:cTn id="25" dur="500"/>
                                        <p:tgtEl>
                                          <p:spTgt spid="14">
                                            <p:txEl>
                                              <p:pRg st="2" end="2"/>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500"/>
                                        <p:tgtEl>
                                          <p:spTgt spid="10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xEl>
                                              <p:pRg st="3" end="3"/>
                                            </p:txEl>
                                          </p:spTgt>
                                        </p:tgtEl>
                                        <p:attrNameLst>
                                          <p:attrName>style.visibility</p:attrName>
                                        </p:attrNameLst>
                                      </p:cBhvr>
                                      <p:to>
                                        <p:strVal val="visible"/>
                                      </p:to>
                                    </p:set>
                                    <p:animEffect transition="in" filter="fade">
                                      <p:cBhvr>
                                        <p:cTn id="34" dur="500"/>
                                        <p:tgtEl>
                                          <p:spTgt spid="1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animEffect transition="in" filter="fade">
                                      <p:cBhvr>
                                        <p:cTn id="39" dur="500"/>
                                        <p:tgtEl>
                                          <p:spTgt spid="14">
                                            <p:txEl>
                                              <p:pRg st="4" end="4"/>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033"/>
                                        </p:tgtEl>
                                        <p:attrNameLst>
                                          <p:attrName>style.visibility</p:attrName>
                                        </p:attrNameLst>
                                      </p:cBhvr>
                                      <p:to>
                                        <p:strVal val="visible"/>
                                      </p:to>
                                    </p:set>
                                    <p:animEffect transition="in" filter="fade">
                                      <p:cBhvr>
                                        <p:cTn id="43" dur="500"/>
                                        <p:tgtEl>
                                          <p:spTgt spid="10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animBg="1"/>
      <p:bldP spid="32" grpId="0"/>
      <p:bldP spid="23"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车辆呼叫系统架构图</a:t>
            </a:r>
            <a:endParaRPr lang="zh-CN" altLang="en-US" dirty="0"/>
          </a:p>
        </p:txBody>
      </p:sp>
      <p:grpSp>
        <p:nvGrpSpPr>
          <p:cNvPr id="15" name="组合 14"/>
          <p:cNvGrpSpPr/>
          <p:nvPr/>
        </p:nvGrpSpPr>
        <p:grpSpPr>
          <a:xfrm>
            <a:off x="3352800" y="2644875"/>
            <a:ext cx="1803683" cy="1451695"/>
            <a:chOff x="3149317" y="2743200"/>
            <a:chExt cx="1803683" cy="1451695"/>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743200"/>
              <a:ext cx="1447800" cy="1069014"/>
            </a:xfrm>
            <a:prstGeom prst="rect">
              <a:avLst/>
            </a:prstGeom>
          </p:spPr>
        </p:pic>
        <p:sp>
          <p:nvSpPr>
            <p:cNvPr id="6" name="文本框 5"/>
            <p:cNvSpPr txBox="1"/>
            <p:nvPr/>
          </p:nvSpPr>
          <p:spPr>
            <a:xfrm>
              <a:off x="3149317" y="3887118"/>
              <a:ext cx="1800493" cy="307777"/>
            </a:xfrm>
            <a:prstGeom prst="rect">
              <a:avLst/>
            </a:prstGeom>
            <a:noFill/>
          </p:spPr>
          <p:txBody>
            <a:bodyPr wrap="none" rtlCol="0">
              <a:spAutoFit/>
            </a:bodyPr>
            <a:lstStyle/>
            <a:p>
              <a:r>
                <a:rPr lang="zh-CN" altLang="en-US" sz="1400" dirty="0" smtClean="0"/>
                <a:t>中央控制（服务器）</a:t>
              </a:r>
              <a:endParaRPr lang="zh-CN" altLang="en-US" sz="1400" dirty="0"/>
            </a:p>
          </p:txBody>
        </p:sp>
      </p:grpSp>
      <p:grpSp>
        <p:nvGrpSpPr>
          <p:cNvPr id="18" name="组合 17"/>
          <p:cNvGrpSpPr/>
          <p:nvPr/>
        </p:nvGrpSpPr>
        <p:grpSpPr>
          <a:xfrm>
            <a:off x="718056" y="957460"/>
            <a:ext cx="1720343" cy="1570037"/>
            <a:chOff x="718056" y="957460"/>
            <a:chExt cx="1720343" cy="1570037"/>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428" y="957460"/>
              <a:ext cx="1371600" cy="1371600"/>
            </a:xfrm>
            <a:prstGeom prst="rect">
              <a:avLst/>
            </a:prstGeom>
          </p:spPr>
        </p:pic>
        <p:sp>
          <p:nvSpPr>
            <p:cNvPr id="8" name="文本框 7"/>
            <p:cNvSpPr txBox="1"/>
            <p:nvPr/>
          </p:nvSpPr>
          <p:spPr>
            <a:xfrm>
              <a:off x="718056" y="2219720"/>
              <a:ext cx="1720343" cy="307777"/>
            </a:xfrm>
            <a:prstGeom prst="rect">
              <a:avLst/>
            </a:prstGeom>
            <a:noFill/>
          </p:spPr>
          <p:txBody>
            <a:bodyPr wrap="none" rtlCol="0">
              <a:spAutoFit/>
            </a:bodyPr>
            <a:lstStyle/>
            <a:p>
              <a:r>
                <a:rPr lang="zh-CN" altLang="en-US" sz="1400" dirty="0" smtClean="0"/>
                <a:t>无人车（客户端</a:t>
              </a:r>
              <a:r>
                <a:rPr lang="en-US" altLang="zh-CN" sz="1400" dirty="0" smtClean="0"/>
                <a:t>1</a:t>
              </a:r>
              <a:r>
                <a:rPr lang="zh-CN" altLang="en-US" sz="1400" dirty="0" smtClean="0"/>
                <a:t>）</a:t>
              </a:r>
              <a:endParaRPr lang="zh-CN" altLang="en-US" sz="1400" dirty="0"/>
            </a:p>
          </p:txBody>
        </p:sp>
      </p:grpSp>
      <p:grpSp>
        <p:nvGrpSpPr>
          <p:cNvPr id="14" name="组合 13"/>
          <p:cNvGrpSpPr/>
          <p:nvPr/>
        </p:nvGrpSpPr>
        <p:grpSpPr>
          <a:xfrm>
            <a:off x="7010400" y="1785350"/>
            <a:ext cx="1540806" cy="1977033"/>
            <a:chOff x="6773397" y="858241"/>
            <a:chExt cx="1540806" cy="1977033"/>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4200" y="957460"/>
              <a:ext cx="913310" cy="1520613"/>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858241"/>
              <a:ext cx="457200" cy="457200"/>
            </a:xfrm>
            <a:prstGeom prst="rect">
              <a:avLst/>
            </a:prstGeom>
          </p:spPr>
        </p:pic>
        <p:sp>
          <p:nvSpPr>
            <p:cNvPr id="11" name="文本框 10"/>
            <p:cNvSpPr txBox="1"/>
            <p:nvPr/>
          </p:nvSpPr>
          <p:spPr>
            <a:xfrm>
              <a:off x="6773397" y="2527497"/>
              <a:ext cx="1540806" cy="307777"/>
            </a:xfrm>
            <a:prstGeom prst="rect">
              <a:avLst/>
            </a:prstGeom>
            <a:noFill/>
          </p:spPr>
          <p:txBody>
            <a:bodyPr wrap="none" rtlCol="0">
              <a:spAutoFit/>
            </a:bodyPr>
            <a:lstStyle/>
            <a:p>
              <a:r>
                <a:rPr lang="zh-CN" altLang="en-US" sz="1400" dirty="0"/>
                <a:t>乘客</a:t>
              </a:r>
              <a:r>
                <a:rPr lang="zh-CN" altLang="en-US" sz="1400" dirty="0" smtClean="0"/>
                <a:t>（客户端</a:t>
              </a:r>
              <a:r>
                <a:rPr lang="en-US" altLang="zh-CN" sz="1400" dirty="0" smtClean="0"/>
                <a:t>2</a:t>
              </a:r>
              <a:r>
                <a:rPr lang="zh-CN" altLang="en-US" sz="1400" dirty="0" smtClean="0"/>
                <a:t>）</a:t>
              </a:r>
              <a:endParaRPr lang="zh-CN" altLang="en-US" sz="1400" dirty="0"/>
            </a:p>
          </p:txBody>
        </p:sp>
      </p:grpSp>
      <p:grpSp>
        <p:nvGrpSpPr>
          <p:cNvPr id="19" name="组合 18"/>
          <p:cNvGrpSpPr/>
          <p:nvPr/>
        </p:nvGrpSpPr>
        <p:grpSpPr>
          <a:xfrm>
            <a:off x="1689952" y="5193371"/>
            <a:ext cx="1899879" cy="1526977"/>
            <a:chOff x="2264028" y="5044454"/>
            <a:chExt cx="1899879" cy="1526977"/>
          </a:xfrm>
        </p:grpSpPr>
        <p:sp>
          <p:nvSpPr>
            <p:cNvPr id="17" name="文本框 16"/>
            <p:cNvSpPr txBox="1"/>
            <p:nvPr/>
          </p:nvSpPr>
          <p:spPr>
            <a:xfrm>
              <a:off x="2264028" y="6263654"/>
              <a:ext cx="1899879" cy="307777"/>
            </a:xfrm>
            <a:prstGeom prst="rect">
              <a:avLst/>
            </a:prstGeom>
            <a:noFill/>
          </p:spPr>
          <p:txBody>
            <a:bodyPr wrap="none" rtlCol="0">
              <a:spAutoFit/>
            </a:bodyPr>
            <a:lstStyle/>
            <a:p>
              <a:r>
                <a:rPr lang="zh-CN" altLang="en-US" sz="1400" dirty="0" smtClean="0"/>
                <a:t>后台管理（客户端</a:t>
              </a:r>
              <a:r>
                <a:rPr lang="en-US" altLang="zh-CN" sz="1400" dirty="0" smtClean="0"/>
                <a:t>3</a:t>
              </a:r>
              <a:r>
                <a:rPr lang="zh-CN" altLang="en-US" sz="1400" dirty="0" smtClean="0"/>
                <a:t>）</a:t>
              </a:r>
              <a:endParaRPr lang="zh-CN" altLang="en-US" sz="1400" dirty="0"/>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6643" y="5044454"/>
              <a:ext cx="1219200" cy="1219200"/>
            </a:xfrm>
            <a:prstGeom prst="rect">
              <a:avLst/>
            </a:prstGeom>
          </p:spPr>
        </p:pic>
      </p:grpSp>
      <p:grpSp>
        <p:nvGrpSpPr>
          <p:cNvPr id="20" name="组合 19"/>
          <p:cNvGrpSpPr/>
          <p:nvPr/>
        </p:nvGrpSpPr>
        <p:grpSpPr>
          <a:xfrm>
            <a:off x="693342" y="-676815"/>
            <a:ext cx="5101402" cy="6408623"/>
            <a:chOff x="1051626" y="2133889"/>
            <a:chExt cx="5101402" cy="6408623"/>
          </a:xfrm>
          <a:solidFill>
            <a:srgbClr val="DDDDDD"/>
          </a:solidFill>
        </p:grpSpPr>
        <p:sp>
          <p:nvSpPr>
            <p:cNvPr id="21" name="环形箭头 20"/>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环形箭头 21"/>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3" name="组合 22"/>
          <p:cNvGrpSpPr/>
          <p:nvPr/>
        </p:nvGrpSpPr>
        <p:grpSpPr>
          <a:xfrm rot="18050819">
            <a:off x="3665415" y="-256487"/>
            <a:ext cx="5101402" cy="6408623"/>
            <a:chOff x="1051626" y="2133889"/>
            <a:chExt cx="5101402" cy="6408623"/>
          </a:xfrm>
          <a:solidFill>
            <a:schemeClr val="bg1">
              <a:lumMod val="85000"/>
            </a:schemeClr>
          </a:solidFill>
        </p:grpSpPr>
        <p:sp>
          <p:nvSpPr>
            <p:cNvPr id="24" name="环形箭头 23"/>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环形箭头 24"/>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6" name="组合 25"/>
          <p:cNvGrpSpPr/>
          <p:nvPr/>
        </p:nvGrpSpPr>
        <p:grpSpPr>
          <a:xfrm rot="16648877">
            <a:off x="1039450" y="1534355"/>
            <a:ext cx="5101402" cy="6408623"/>
            <a:chOff x="1051626" y="2133889"/>
            <a:chExt cx="5101402" cy="6408623"/>
          </a:xfrm>
          <a:solidFill>
            <a:srgbClr val="FF0000"/>
          </a:solidFill>
        </p:grpSpPr>
        <p:sp>
          <p:nvSpPr>
            <p:cNvPr id="27" name="环形箭头 26"/>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环形箭头 27"/>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9" name="线形标注 1 28"/>
          <p:cNvSpPr/>
          <p:nvPr/>
        </p:nvSpPr>
        <p:spPr bwMode="auto">
          <a:xfrm>
            <a:off x="4132428" y="4946742"/>
            <a:ext cx="1606986" cy="1571842"/>
          </a:xfrm>
          <a:prstGeom prst="borderCallout1">
            <a:avLst>
              <a:gd name="adj1" fmla="val 39896"/>
              <a:gd name="adj2" fmla="val -1055"/>
              <a:gd name="adj3" fmla="val 53868"/>
              <a:gd name="adj4" fmla="val -44619"/>
            </a:avLst>
          </a:prstGeom>
          <a:no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r>
              <a:rPr lang="zh-CN" altLang="en-US" sz="1600" dirty="0" smtClean="0">
                <a:solidFill>
                  <a:srgbClr val="132584"/>
                </a:solidFill>
              </a:rPr>
              <a:t>账号信息</a:t>
            </a:r>
            <a:endParaRPr lang="en-US" altLang="zh-CN" sz="1600" dirty="0">
              <a:solidFill>
                <a:srgbClr val="132584"/>
              </a:solidFill>
            </a:endParaRPr>
          </a:p>
          <a:p>
            <a:r>
              <a:rPr lang="zh-CN" altLang="en-US" sz="1600" dirty="0" smtClean="0">
                <a:solidFill>
                  <a:srgbClr val="132584"/>
                </a:solidFill>
              </a:rPr>
              <a:t>地图</a:t>
            </a:r>
            <a:endParaRPr lang="en-US" altLang="zh-CN" sz="1600" dirty="0" smtClean="0">
              <a:solidFill>
                <a:srgbClr val="132584"/>
              </a:solidFill>
            </a:endParaRPr>
          </a:p>
          <a:p>
            <a:r>
              <a:rPr lang="zh-CN" altLang="en-US" sz="1600" dirty="0" smtClean="0">
                <a:solidFill>
                  <a:srgbClr val="132584"/>
                </a:solidFill>
              </a:rPr>
              <a:t>权限控制</a:t>
            </a:r>
            <a:endParaRPr lang="en-US" altLang="zh-CN" sz="1600" dirty="0">
              <a:solidFill>
                <a:srgbClr val="132584"/>
              </a:solidFill>
            </a:endParaRPr>
          </a:p>
          <a:p>
            <a:r>
              <a:rPr lang="en-US" altLang="zh-CN" sz="1600" dirty="0" err="1">
                <a:solidFill>
                  <a:srgbClr val="132584"/>
                </a:solidFill>
              </a:rPr>
              <a:t>WebSocket</a:t>
            </a:r>
            <a:endParaRPr lang="en-US" altLang="zh-CN" sz="1600" dirty="0">
              <a:solidFill>
                <a:srgbClr val="132584"/>
              </a:solidFill>
            </a:endParaRPr>
          </a:p>
          <a:p>
            <a:r>
              <a:rPr lang="zh-CN" altLang="en-US" sz="1600" dirty="0">
                <a:solidFill>
                  <a:srgbClr val="132584"/>
                </a:solidFill>
              </a:rPr>
              <a:t>表单</a:t>
            </a:r>
            <a:r>
              <a:rPr lang="zh-CN" altLang="en-US" sz="1600" dirty="0" smtClean="0">
                <a:solidFill>
                  <a:srgbClr val="132584"/>
                </a:solidFill>
              </a:rPr>
              <a:t>验证</a:t>
            </a:r>
            <a:endParaRPr lang="en-US" altLang="zh-CN" sz="1600" dirty="0" smtClean="0">
              <a:solidFill>
                <a:srgbClr val="132584"/>
              </a:solidFill>
            </a:endParaRPr>
          </a:p>
          <a:p>
            <a:r>
              <a:rPr lang="zh-CN" altLang="en-US" sz="1600" dirty="0" smtClean="0">
                <a:solidFill>
                  <a:srgbClr val="132584"/>
                </a:solidFill>
              </a:rPr>
              <a:t>系统配置</a:t>
            </a:r>
            <a:endParaRPr lang="zh-CN" altLang="en-US" sz="1600" dirty="0">
              <a:solidFill>
                <a:srgbClr val="132584"/>
              </a:solidFill>
            </a:endParaRPr>
          </a:p>
        </p:txBody>
      </p:sp>
      <p:grpSp>
        <p:nvGrpSpPr>
          <p:cNvPr id="30" name="组合 29"/>
          <p:cNvGrpSpPr/>
          <p:nvPr/>
        </p:nvGrpSpPr>
        <p:grpSpPr>
          <a:xfrm>
            <a:off x="442551" y="3670079"/>
            <a:ext cx="2317922" cy="1494909"/>
            <a:chOff x="76314" y="2854277"/>
            <a:chExt cx="2864537" cy="2079710"/>
          </a:xfrm>
        </p:grpSpPr>
        <p:sp>
          <p:nvSpPr>
            <p:cNvPr id="31" name="文本框 30"/>
            <p:cNvSpPr txBox="1"/>
            <p:nvPr/>
          </p:nvSpPr>
          <p:spPr>
            <a:xfrm>
              <a:off x="76314" y="3614431"/>
              <a:ext cx="800219" cy="461665"/>
            </a:xfrm>
            <a:prstGeom prst="rect">
              <a:avLst/>
            </a:prstGeom>
            <a:noFill/>
          </p:spPr>
          <p:txBody>
            <a:bodyPr wrap="none" rtlCol="0">
              <a:spAutoFit/>
            </a:bodyPr>
            <a:lstStyle/>
            <a:p>
              <a:r>
                <a:rPr lang="zh-CN" altLang="en-US" dirty="0">
                  <a:solidFill>
                    <a:srgbClr val="FF0000"/>
                  </a:solidFill>
                </a:rPr>
                <a:t>难点</a:t>
              </a:r>
            </a:p>
          </p:txBody>
        </p:sp>
        <p:sp>
          <p:nvSpPr>
            <p:cNvPr id="32" name="左大括号 31"/>
            <p:cNvSpPr/>
            <p:nvPr/>
          </p:nvSpPr>
          <p:spPr bwMode="auto">
            <a:xfrm>
              <a:off x="964401" y="2854277"/>
              <a:ext cx="377965" cy="2023764"/>
            </a:xfrm>
            <a:prstGeom prst="leftBrace">
              <a:avLst>
                <a:gd name="adj1" fmla="val 43426"/>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3" name="文本框 32"/>
            <p:cNvSpPr txBox="1"/>
            <p:nvPr/>
          </p:nvSpPr>
          <p:spPr>
            <a:xfrm>
              <a:off x="1216280" y="2915227"/>
              <a:ext cx="1107996" cy="461665"/>
            </a:xfrm>
            <a:prstGeom prst="rect">
              <a:avLst/>
            </a:prstGeom>
            <a:noFill/>
          </p:spPr>
          <p:txBody>
            <a:bodyPr wrap="none" rtlCol="0">
              <a:spAutoFit/>
            </a:bodyPr>
            <a:lstStyle/>
            <a:p>
              <a:r>
                <a:rPr lang="zh-CN" altLang="en-US" dirty="0" smtClean="0">
                  <a:solidFill>
                    <a:srgbClr val="132584"/>
                  </a:solidFill>
                </a:rPr>
                <a:t>实时性</a:t>
              </a:r>
              <a:endParaRPr lang="zh-CN" altLang="en-US" dirty="0">
                <a:solidFill>
                  <a:srgbClr val="132584"/>
                </a:solidFill>
              </a:endParaRPr>
            </a:p>
          </p:txBody>
        </p:sp>
        <p:sp>
          <p:nvSpPr>
            <p:cNvPr id="34" name="文本框 33"/>
            <p:cNvSpPr txBox="1"/>
            <p:nvPr/>
          </p:nvSpPr>
          <p:spPr>
            <a:xfrm>
              <a:off x="1191210" y="4291721"/>
              <a:ext cx="1749641" cy="642266"/>
            </a:xfrm>
            <a:prstGeom prst="rect">
              <a:avLst/>
            </a:prstGeom>
            <a:noFill/>
          </p:spPr>
          <p:txBody>
            <a:bodyPr wrap="none" rtlCol="0">
              <a:spAutoFit/>
            </a:bodyPr>
            <a:lstStyle/>
            <a:p>
              <a:r>
                <a:rPr lang="zh-CN" altLang="en-US" dirty="0" smtClean="0">
                  <a:solidFill>
                    <a:srgbClr val="132584"/>
                  </a:solidFill>
                </a:rPr>
                <a:t>权限控制</a:t>
              </a:r>
              <a:endParaRPr lang="zh-CN" altLang="en-US" dirty="0">
                <a:solidFill>
                  <a:srgbClr val="132584"/>
                </a:solidFill>
              </a:endParaRPr>
            </a:p>
          </p:txBody>
        </p:sp>
        <p:sp>
          <p:nvSpPr>
            <p:cNvPr id="35" name="文本框 34"/>
            <p:cNvSpPr txBox="1"/>
            <p:nvPr/>
          </p:nvSpPr>
          <p:spPr>
            <a:xfrm>
              <a:off x="1192926" y="3561003"/>
              <a:ext cx="1107996" cy="461665"/>
            </a:xfrm>
            <a:prstGeom prst="rect">
              <a:avLst/>
            </a:prstGeom>
            <a:noFill/>
          </p:spPr>
          <p:txBody>
            <a:bodyPr wrap="none" rtlCol="0">
              <a:spAutoFit/>
            </a:bodyPr>
            <a:lstStyle/>
            <a:p>
              <a:r>
                <a:rPr lang="zh-CN" altLang="en-US" dirty="0">
                  <a:solidFill>
                    <a:srgbClr val="132584"/>
                  </a:solidFill>
                </a:rPr>
                <a:t>稳定</a:t>
              </a:r>
              <a:r>
                <a:rPr lang="zh-CN" altLang="en-US" dirty="0" smtClean="0">
                  <a:solidFill>
                    <a:srgbClr val="132584"/>
                  </a:solidFill>
                </a:rPr>
                <a:t>性</a:t>
              </a:r>
              <a:endParaRPr lang="zh-CN" altLang="en-US" dirty="0">
                <a:solidFill>
                  <a:srgbClr val="132584"/>
                </a:solidFill>
              </a:endParaRPr>
            </a:p>
          </p:txBody>
        </p:sp>
      </p:grpSp>
    </p:spTree>
    <p:extLst>
      <p:ext uri="{BB962C8B-B14F-4D97-AF65-F5344CB8AC3E}">
        <p14:creationId xmlns:p14="http://schemas.microsoft.com/office/powerpoint/2010/main" val="2912749862"/>
      </p:ext>
    </p:extLst>
  </p:cSld>
  <p:clrMapOvr>
    <a:masterClrMapping/>
  </p:clrMapOvr>
  <mc:AlternateContent xmlns:mc="http://schemas.openxmlformats.org/markup-compatibility/2006" xmlns:p14="http://schemas.microsoft.com/office/powerpoint/2010/main">
    <mc:Choice Requires="p14">
      <p:transition spd="slow" p14:dur="2000" advTm="12311"/>
    </mc:Choice>
    <mc:Fallback xmlns="">
      <p:transition spd="slow" advTm="12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中央</a:t>
            </a:r>
            <a:r>
              <a:rPr lang="zh-CN" altLang="en-US" dirty="0" smtClean="0"/>
              <a:t>控制与后台管理</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212" y="4699738"/>
            <a:ext cx="838200" cy="618903"/>
          </a:xfrm>
          <a:prstGeom prst="rect">
            <a:avLst/>
          </a:prstGeom>
        </p:spPr>
      </p:pic>
      <p:sp>
        <p:nvSpPr>
          <p:cNvPr id="11" name="上下箭头 10"/>
          <p:cNvSpPr/>
          <p:nvPr/>
        </p:nvSpPr>
        <p:spPr bwMode="auto">
          <a:xfrm>
            <a:off x="1542613" y="2715777"/>
            <a:ext cx="853373" cy="1997485"/>
          </a:xfrm>
          <a:prstGeom prst="upDownArrow">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FF0000"/>
                </a:solidFill>
              </a:rPr>
              <a:t>混合方式</a:t>
            </a:r>
            <a:endParaRPr kumimoji="0" lang="zh-CN" altLang="en-US" sz="2400" b="0" i="0" u="none" strike="noStrike" cap="none" normalizeH="0" baseline="0" dirty="0" smtClean="0">
              <a:ln>
                <a:noFill/>
              </a:ln>
              <a:solidFill>
                <a:srgbClr val="FF0000"/>
              </a:solidFill>
              <a:effectLst/>
            </a:endParaRPr>
          </a:p>
        </p:txBody>
      </p:sp>
      <p:sp>
        <p:nvSpPr>
          <p:cNvPr id="13" name="文本框 12"/>
          <p:cNvSpPr txBox="1"/>
          <p:nvPr/>
        </p:nvSpPr>
        <p:spPr>
          <a:xfrm>
            <a:off x="1402476" y="5318642"/>
            <a:ext cx="1154135" cy="646331"/>
          </a:xfrm>
          <a:prstGeom prst="rect">
            <a:avLst/>
          </a:prstGeom>
          <a:noFill/>
        </p:spPr>
        <p:txBody>
          <a:bodyPr wrap="square" rtlCol="0">
            <a:spAutoFit/>
          </a:bodyPr>
          <a:lstStyle/>
          <a:p>
            <a:pPr algn="ctr"/>
            <a:r>
              <a:rPr lang="zh-CN" altLang="en-US" sz="1800" dirty="0" smtClean="0"/>
              <a:t>服务器</a:t>
            </a:r>
            <a:endParaRPr lang="en-US" altLang="zh-CN" sz="1800" dirty="0" smtClean="0"/>
          </a:p>
          <a:p>
            <a:pPr algn="ctr"/>
            <a:r>
              <a:rPr lang="en-US" altLang="zh-CN" sz="1800" dirty="0" smtClean="0"/>
              <a:t>(</a:t>
            </a:r>
            <a:r>
              <a:rPr lang="en-US" altLang="zh-CN" sz="1800" dirty="0" err="1" smtClean="0"/>
              <a:t>JaveEE</a:t>
            </a:r>
            <a:r>
              <a:rPr lang="en-US" altLang="zh-CN" sz="1800" dirty="0" smtClean="0"/>
              <a:t>)</a:t>
            </a:r>
            <a:endParaRPr lang="zh-CN" altLang="en-US" sz="1800" dirty="0"/>
          </a:p>
        </p:txBody>
      </p:sp>
      <p:sp>
        <p:nvSpPr>
          <p:cNvPr id="14" name="左大括号 13"/>
          <p:cNvSpPr/>
          <p:nvPr/>
        </p:nvSpPr>
        <p:spPr bwMode="auto">
          <a:xfrm>
            <a:off x="2360423" y="1466619"/>
            <a:ext cx="729822" cy="4590858"/>
          </a:xfrm>
          <a:prstGeom prst="leftBrace">
            <a:avLst>
              <a:gd name="adj1" fmla="val 36786"/>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7" name="文本框 16"/>
          <p:cNvSpPr txBox="1"/>
          <p:nvPr/>
        </p:nvSpPr>
        <p:spPr>
          <a:xfrm>
            <a:off x="5328893" y="1043228"/>
            <a:ext cx="2398510" cy="2308324"/>
          </a:xfrm>
          <a:prstGeom prst="rect">
            <a:avLst/>
          </a:prstGeom>
          <a:noFill/>
        </p:spPr>
        <p:txBody>
          <a:bodyPr wrap="square" rtlCol="0">
            <a:spAutoFit/>
          </a:bodyPr>
          <a:lstStyle/>
          <a:p>
            <a:r>
              <a:rPr lang="en-US" altLang="zh-CN" sz="1800" dirty="0" smtClean="0">
                <a:solidFill>
                  <a:srgbClr val="132584"/>
                </a:solidFill>
              </a:rPr>
              <a:t>1.</a:t>
            </a:r>
            <a:r>
              <a:rPr lang="zh-CN" altLang="en-US" sz="1800" dirty="0" smtClean="0">
                <a:solidFill>
                  <a:srgbClr val="132584"/>
                </a:solidFill>
              </a:rPr>
              <a:t>登录</a:t>
            </a:r>
            <a:endParaRPr lang="en-US" altLang="zh-CN" sz="1800" dirty="0" smtClean="0">
              <a:solidFill>
                <a:srgbClr val="132584"/>
              </a:solidFill>
            </a:endParaRPr>
          </a:p>
          <a:p>
            <a:r>
              <a:rPr lang="en-US" altLang="zh-CN" sz="1800" dirty="0" smtClean="0">
                <a:solidFill>
                  <a:srgbClr val="132584"/>
                </a:solidFill>
              </a:rPr>
              <a:t>2.</a:t>
            </a:r>
            <a:r>
              <a:rPr lang="zh-CN" altLang="en-US" sz="1800" dirty="0">
                <a:solidFill>
                  <a:srgbClr val="132584"/>
                </a:solidFill>
              </a:rPr>
              <a:t>总</a:t>
            </a:r>
            <a:r>
              <a:rPr lang="zh-CN" altLang="en-US" sz="1800" dirty="0" smtClean="0">
                <a:solidFill>
                  <a:srgbClr val="132584"/>
                </a:solidFill>
              </a:rPr>
              <a:t>览概况</a:t>
            </a:r>
            <a:endParaRPr lang="en-US" altLang="zh-CN" sz="1800" dirty="0" smtClean="0">
              <a:solidFill>
                <a:srgbClr val="132584"/>
              </a:solidFill>
            </a:endParaRPr>
          </a:p>
          <a:p>
            <a:r>
              <a:rPr lang="en-US" altLang="zh-CN" sz="1800" dirty="0" smtClean="0">
                <a:solidFill>
                  <a:srgbClr val="132584"/>
                </a:solidFill>
              </a:rPr>
              <a:t>3.</a:t>
            </a:r>
            <a:r>
              <a:rPr lang="zh-CN" altLang="en-US" sz="1800" dirty="0" smtClean="0">
                <a:solidFill>
                  <a:srgbClr val="132584"/>
                </a:solidFill>
              </a:rPr>
              <a:t>用户管理</a:t>
            </a:r>
            <a:endParaRPr lang="en-US" altLang="zh-CN" sz="1800" dirty="0" smtClean="0">
              <a:solidFill>
                <a:srgbClr val="132584"/>
              </a:solidFill>
            </a:endParaRPr>
          </a:p>
          <a:p>
            <a:r>
              <a:rPr lang="en-US" altLang="zh-CN" sz="1800" dirty="0" smtClean="0">
                <a:solidFill>
                  <a:srgbClr val="132584"/>
                </a:solidFill>
              </a:rPr>
              <a:t>4.</a:t>
            </a:r>
            <a:r>
              <a:rPr lang="zh-CN" altLang="en-US" sz="1800" dirty="0" smtClean="0">
                <a:solidFill>
                  <a:srgbClr val="132584"/>
                </a:solidFill>
              </a:rPr>
              <a:t>叫车历史纪录</a:t>
            </a:r>
            <a:endParaRPr lang="en-US" altLang="zh-CN" sz="1800" dirty="0" smtClean="0">
              <a:solidFill>
                <a:srgbClr val="132584"/>
              </a:solidFill>
            </a:endParaRPr>
          </a:p>
          <a:p>
            <a:r>
              <a:rPr lang="en-US" altLang="zh-CN" sz="1800" dirty="0" smtClean="0">
                <a:solidFill>
                  <a:srgbClr val="132584"/>
                </a:solidFill>
              </a:rPr>
              <a:t>5.</a:t>
            </a:r>
            <a:r>
              <a:rPr lang="zh-CN" altLang="en-US" sz="1800" dirty="0" smtClean="0">
                <a:solidFill>
                  <a:srgbClr val="132584"/>
                </a:solidFill>
              </a:rPr>
              <a:t>车辆日志</a:t>
            </a:r>
            <a:endParaRPr lang="en-US" altLang="zh-CN" sz="1800" dirty="0" smtClean="0">
              <a:solidFill>
                <a:srgbClr val="132584"/>
              </a:solidFill>
            </a:endParaRPr>
          </a:p>
          <a:p>
            <a:r>
              <a:rPr lang="en-US" altLang="zh-CN" sz="1800" dirty="0" smtClean="0">
                <a:solidFill>
                  <a:srgbClr val="132584"/>
                </a:solidFill>
              </a:rPr>
              <a:t>6.</a:t>
            </a:r>
            <a:r>
              <a:rPr lang="zh-CN" altLang="en-US" sz="1800" dirty="0" smtClean="0">
                <a:solidFill>
                  <a:srgbClr val="132584"/>
                </a:solidFill>
              </a:rPr>
              <a:t>园区管理</a:t>
            </a:r>
            <a:endParaRPr lang="en-US" altLang="zh-CN" sz="1800" dirty="0" smtClean="0">
              <a:solidFill>
                <a:srgbClr val="132584"/>
              </a:solidFill>
            </a:endParaRPr>
          </a:p>
          <a:p>
            <a:r>
              <a:rPr lang="en-US" altLang="zh-CN" sz="1800" dirty="0" smtClean="0">
                <a:solidFill>
                  <a:srgbClr val="132584"/>
                </a:solidFill>
              </a:rPr>
              <a:t>7.</a:t>
            </a:r>
            <a:r>
              <a:rPr lang="zh-CN" altLang="en-US" sz="1800" dirty="0" smtClean="0">
                <a:solidFill>
                  <a:srgbClr val="132584"/>
                </a:solidFill>
              </a:rPr>
              <a:t>权限管理</a:t>
            </a:r>
            <a:endParaRPr lang="en-US" altLang="zh-CN" sz="1800" dirty="0" smtClean="0">
              <a:solidFill>
                <a:srgbClr val="132584"/>
              </a:solidFill>
            </a:endParaRPr>
          </a:p>
          <a:p>
            <a:r>
              <a:rPr lang="en-US" altLang="zh-CN" sz="1800" dirty="0">
                <a:solidFill>
                  <a:srgbClr val="132584"/>
                </a:solidFill>
              </a:rPr>
              <a:t>8</a:t>
            </a:r>
            <a:r>
              <a:rPr lang="en-US" altLang="zh-CN" sz="1800" dirty="0" smtClean="0">
                <a:solidFill>
                  <a:srgbClr val="132584"/>
                </a:solidFill>
              </a:rPr>
              <a:t>.</a:t>
            </a:r>
            <a:r>
              <a:rPr lang="zh-CN" altLang="en-US" sz="1800" dirty="0" smtClean="0">
                <a:solidFill>
                  <a:srgbClr val="132584"/>
                </a:solidFill>
              </a:rPr>
              <a:t>网站设置</a:t>
            </a:r>
            <a:endParaRPr lang="zh-CN" altLang="en-US" sz="1800" dirty="0">
              <a:solidFill>
                <a:srgbClr val="132584"/>
              </a:solidFill>
            </a:endParaRPr>
          </a:p>
        </p:txBody>
      </p:sp>
      <p:sp>
        <p:nvSpPr>
          <p:cNvPr id="18" name="文本框 17"/>
          <p:cNvSpPr txBox="1"/>
          <p:nvPr/>
        </p:nvSpPr>
        <p:spPr>
          <a:xfrm>
            <a:off x="987858" y="3351552"/>
            <a:ext cx="837089" cy="553998"/>
          </a:xfrm>
          <a:prstGeom prst="rect">
            <a:avLst/>
          </a:prstGeom>
          <a:noFill/>
        </p:spPr>
        <p:txBody>
          <a:bodyPr wrap="none" rtlCol="0">
            <a:spAutoFit/>
          </a:bodyPr>
          <a:lstStyle/>
          <a:p>
            <a:r>
              <a:rPr lang="en-US" altLang="zh-CN" sz="1000" dirty="0" smtClean="0"/>
              <a:t>Http</a:t>
            </a:r>
          </a:p>
          <a:p>
            <a:r>
              <a:rPr lang="en-US" altLang="zh-CN" sz="1000" dirty="0" smtClean="0"/>
              <a:t>  +</a:t>
            </a:r>
          </a:p>
          <a:p>
            <a:r>
              <a:rPr lang="en-US" altLang="zh-CN" sz="1000" dirty="0" err="1" smtClean="0"/>
              <a:t>WebSocket</a:t>
            </a:r>
            <a:endParaRPr lang="zh-CN" altLang="en-US" sz="1000" dirty="0"/>
          </a:p>
        </p:txBody>
      </p:sp>
      <p:grpSp>
        <p:nvGrpSpPr>
          <p:cNvPr id="35" name="组合 34"/>
          <p:cNvGrpSpPr/>
          <p:nvPr/>
        </p:nvGrpSpPr>
        <p:grpSpPr>
          <a:xfrm>
            <a:off x="1507866" y="1777538"/>
            <a:ext cx="902811" cy="1039077"/>
            <a:chOff x="2436028" y="5044454"/>
            <a:chExt cx="1619899" cy="1695142"/>
          </a:xfrm>
        </p:grpSpPr>
        <p:sp>
          <p:nvSpPr>
            <p:cNvPr id="36" name="文本框 35"/>
            <p:cNvSpPr txBox="1"/>
            <p:nvPr/>
          </p:nvSpPr>
          <p:spPr>
            <a:xfrm>
              <a:off x="2436028" y="6237491"/>
              <a:ext cx="1619899" cy="502105"/>
            </a:xfrm>
            <a:prstGeom prst="rect">
              <a:avLst/>
            </a:prstGeom>
            <a:noFill/>
          </p:spPr>
          <p:txBody>
            <a:bodyPr wrap="none" rtlCol="0">
              <a:spAutoFit/>
            </a:bodyPr>
            <a:lstStyle/>
            <a:p>
              <a:r>
                <a:rPr lang="zh-CN" altLang="en-US" sz="1400" dirty="0" smtClean="0"/>
                <a:t>后台管理</a:t>
              </a:r>
              <a:endParaRPr lang="zh-CN" altLang="en-US" sz="1400" dirty="0"/>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643" y="5044454"/>
              <a:ext cx="1219200" cy="1219200"/>
            </a:xfrm>
            <a:prstGeom prst="rect">
              <a:avLst/>
            </a:prstGeom>
          </p:spPr>
        </p:pic>
      </p:grpSp>
      <p:grpSp>
        <p:nvGrpSpPr>
          <p:cNvPr id="53" name="组合 52"/>
          <p:cNvGrpSpPr/>
          <p:nvPr/>
        </p:nvGrpSpPr>
        <p:grpSpPr>
          <a:xfrm>
            <a:off x="2947814" y="1135114"/>
            <a:ext cx="2364267" cy="2140712"/>
            <a:chOff x="2299695" y="1183650"/>
            <a:chExt cx="2257644" cy="2080398"/>
          </a:xfrm>
        </p:grpSpPr>
        <p:sp>
          <p:nvSpPr>
            <p:cNvPr id="8" name="左大括号 7"/>
            <p:cNvSpPr/>
            <p:nvPr/>
          </p:nvSpPr>
          <p:spPr bwMode="auto">
            <a:xfrm>
              <a:off x="4149055" y="1183650"/>
              <a:ext cx="408284" cy="2080398"/>
            </a:xfrm>
            <a:prstGeom prst="leftBrace">
              <a:avLst>
                <a:gd name="adj1" fmla="val 50395"/>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0732" y="2031930"/>
              <a:ext cx="502921" cy="371343"/>
            </a:xfrm>
            <a:prstGeom prst="rect">
              <a:avLst/>
            </a:prstGeom>
          </p:spPr>
        </p:pic>
        <p:sp>
          <p:nvSpPr>
            <p:cNvPr id="15" name="虚尾箭头 14"/>
            <p:cNvSpPr/>
            <p:nvPr/>
          </p:nvSpPr>
          <p:spPr bwMode="auto">
            <a:xfrm>
              <a:off x="2889896" y="2191174"/>
              <a:ext cx="600070" cy="107504"/>
            </a:xfrm>
            <a:prstGeom prst="stripedRightArrow">
              <a:avLst/>
            </a:prstGeom>
            <a:noFill/>
            <a:ln w="28575" cap="flat" cmpd="sng" algn="ctr">
              <a:solidFill>
                <a:srgbClr val="00B05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2037" y="1918505"/>
              <a:ext cx="345286" cy="345286"/>
            </a:xfrm>
            <a:prstGeom prst="rect">
              <a:avLst/>
            </a:prstGeom>
          </p:spPr>
        </p:pic>
        <p:sp>
          <p:nvSpPr>
            <p:cNvPr id="3" name="文本框 2"/>
            <p:cNvSpPr txBox="1"/>
            <p:nvPr/>
          </p:nvSpPr>
          <p:spPr>
            <a:xfrm>
              <a:off x="2859246" y="2311778"/>
              <a:ext cx="718466" cy="338554"/>
            </a:xfrm>
            <a:prstGeom prst="rect">
              <a:avLst/>
            </a:prstGeom>
            <a:noFill/>
          </p:spPr>
          <p:txBody>
            <a:bodyPr wrap="none" rtlCol="0">
              <a:spAutoFit/>
            </a:bodyPr>
            <a:lstStyle/>
            <a:p>
              <a:r>
                <a:rPr lang="en-US" altLang="zh-CN" sz="1600" dirty="0" smtClean="0">
                  <a:solidFill>
                    <a:srgbClr val="93052E"/>
                  </a:solidFill>
                </a:rPr>
                <a:t>HTTP</a:t>
              </a:r>
              <a:endParaRPr lang="zh-CN" altLang="en-US" sz="1600" dirty="0">
                <a:solidFill>
                  <a:srgbClr val="93052E"/>
                </a:solidFill>
              </a:endParaRPr>
            </a:p>
          </p:txBody>
        </p:sp>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9695" y="2053748"/>
              <a:ext cx="445389" cy="489860"/>
            </a:xfrm>
            <a:prstGeom prst="rect">
              <a:avLst/>
            </a:prstGeom>
          </p:spPr>
        </p:pic>
      </p:grpSp>
      <p:grpSp>
        <p:nvGrpSpPr>
          <p:cNvPr id="54" name="组合 53"/>
          <p:cNvGrpSpPr/>
          <p:nvPr/>
        </p:nvGrpSpPr>
        <p:grpSpPr>
          <a:xfrm>
            <a:off x="2947814" y="3494851"/>
            <a:ext cx="2160191" cy="864816"/>
            <a:chOff x="2269029" y="3654070"/>
            <a:chExt cx="2160191" cy="864816"/>
          </a:xfrm>
        </p:grpSpPr>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8938" y="3871171"/>
              <a:ext cx="502921" cy="371343"/>
            </a:xfrm>
            <a:prstGeom prst="rect">
              <a:avLst/>
            </a:prstGeom>
          </p:spPr>
        </p:pic>
        <p:sp>
          <p:nvSpPr>
            <p:cNvPr id="6" name="左大括号 5"/>
            <p:cNvSpPr/>
            <p:nvPr/>
          </p:nvSpPr>
          <p:spPr bwMode="auto">
            <a:xfrm>
              <a:off x="4235742" y="3654070"/>
              <a:ext cx="193478" cy="716716"/>
            </a:xfrm>
            <a:prstGeom prst="leftBrace">
              <a:avLst>
                <a:gd name="adj1" fmla="val 37677"/>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0" name="左右箭头 29"/>
            <p:cNvSpPr/>
            <p:nvPr/>
          </p:nvSpPr>
          <p:spPr bwMode="auto">
            <a:xfrm>
              <a:off x="2817880" y="3959624"/>
              <a:ext cx="579993" cy="169822"/>
            </a:xfrm>
            <a:prstGeom prst="leftRightArrow">
              <a:avLst/>
            </a:prstGeom>
            <a:noFill/>
            <a:ln w="28575" cap="flat" cmpd="sng" algn="ctr">
              <a:solidFill>
                <a:srgbClr val="00B05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algn="ctr" eaLnBrk="1" hangingPunct="1"/>
              <a:endParaRPr lang="zh-CN" altLang="en-US"/>
            </a:p>
          </p:txBody>
        </p:sp>
        <p:pic>
          <p:nvPicPr>
            <p:cNvPr id="39" name="图片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21361" y="3731688"/>
              <a:ext cx="271121" cy="271121"/>
            </a:xfrm>
            <a:prstGeom prst="rect">
              <a:avLst/>
            </a:prstGeom>
          </p:spPr>
        </p:pic>
        <p:sp>
          <p:nvSpPr>
            <p:cNvPr id="40" name="文本框 39"/>
            <p:cNvSpPr txBox="1"/>
            <p:nvPr/>
          </p:nvSpPr>
          <p:spPr>
            <a:xfrm>
              <a:off x="2569446" y="4180332"/>
              <a:ext cx="1229311" cy="338554"/>
            </a:xfrm>
            <a:prstGeom prst="rect">
              <a:avLst/>
            </a:prstGeom>
            <a:noFill/>
          </p:spPr>
          <p:txBody>
            <a:bodyPr wrap="none" rtlCol="0">
              <a:spAutoFit/>
            </a:bodyPr>
            <a:lstStyle/>
            <a:p>
              <a:r>
                <a:rPr lang="en-US" altLang="zh-CN" sz="1600" dirty="0" err="1" smtClean="0">
                  <a:solidFill>
                    <a:srgbClr val="93052E"/>
                  </a:solidFill>
                </a:rPr>
                <a:t>WebSocket</a:t>
              </a:r>
              <a:endParaRPr lang="zh-CN" altLang="en-US" sz="1600" dirty="0">
                <a:solidFill>
                  <a:srgbClr val="93052E"/>
                </a:solidFill>
              </a:endParaRPr>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9029" y="3828678"/>
              <a:ext cx="445389" cy="489860"/>
            </a:xfrm>
            <a:prstGeom prst="rect">
              <a:avLst/>
            </a:prstGeom>
          </p:spPr>
        </p:pic>
      </p:grpSp>
      <p:grpSp>
        <p:nvGrpSpPr>
          <p:cNvPr id="56" name="组合 55"/>
          <p:cNvGrpSpPr/>
          <p:nvPr/>
        </p:nvGrpSpPr>
        <p:grpSpPr>
          <a:xfrm>
            <a:off x="3100570" y="4346892"/>
            <a:ext cx="4234550" cy="2082429"/>
            <a:chOff x="2452450" y="4655481"/>
            <a:chExt cx="4234550" cy="2082429"/>
          </a:xfrm>
        </p:grpSpPr>
        <p:sp>
          <p:nvSpPr>
            <p:cNvPr id="42" name="文本框 41"/>
            <p:cNvSpPr txBox="1"/>
            <p:nvPr/>
          </p:nvSpPr>
          <p:spPr>
            <a:xfrm>
              <a:off x="2452450" y="5354868"/>
              <a:ext cx="1415772" cy="461665"/>
            </a:xfrm>
            <a:prstGeom prst="rect">
              <a:avLst/>
            </a:prstGeom>
            <a:noFill/>
          </p:spPr>
          <p:txBody>
            <a:bodyPr wrap="none" rtlCol="0">
              <a:spAutoFit/>
            </a:bodyPr>
            <a:lstStyle/>
            <a:p>
              <a:r>
                <a:rPr lang="zh-CN" altLang="en-US" dirty="0" smtClean="0"/>
                <a:t>技术实现</a:t>
              </a:r>
              <a:endParaRPr lang="zh-CN" altLang="en-US" dirty="0"/>
            </a:p>
          </p:txBody>
        </p:sp>
        <p:sp>
          <p:nvSpPr>
            <p:cNvPr id="43" name="左大括号 42"/>
            <p:cNvSpPr/>
            <p:nvPr/>
          </p:nvSpPr>
          <p:spPr bwMode="auto">
            <a:xfrm>
              <a:off x="3893660" y="4666712"/>
              <a:ext cx="271449" cy="2048151"/>
            </a:xfrm>
            <a:prstGeom prst="leftBrace">
              <a:avLst>
                <a:gd name="adj1" fmla="val 37677"/>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44" name="矩形 43"/>
            <p:cNvSpPr/>
            <p:nvPr/>
          </p:nvSpPr>
          <p:spPr>
            <a:xfrm>
              <a:off x="4190547" y="4655481"/>
              <a:ext cx="2496453" cy="369332"/>
            </a:xfrm>
            <a:prstGeom prst="rect">
              <a:avLst/>
            </a:prstGeom>
          </p:spPr>
          <p:txBody>
            <a:bodyPr wrap="none">
              <a:spAutoFit/>
            </a:bodyPr>
            <a:lstStyle/>
            <a:p>
              <a:r>
                <a:rPr lang="en-US" altLang="zh-CN" sz="1800" dirty="0">
                  <a:solidFill>
                    <a:srgbClr val="132584"/>
                  </a:solidFill>
                  <a:latin typeface="Microsoft YaHei UI" panose="020B0503020204020204" pitchFamily="34" charset="-122"/>
                  <a:ea typeface="Microsoft YaHei UI" panose="020B0503020204020204" pitchFamily="34" charset="-122"/>
                </a:rPr>
                <a:t>Html5/</a:t>
              </a:r>
              <a:r>
                <a:rPr lang="en-US" altLang="zh-CN" sz="1800" dirty="0" err="1">
                  <a:solidFill>
                    <a:srgbClr val="132584"/>
                  </a:solidFill>
                  <a:latin typeface="Microsoft YaHei UI" panose="020B0503020204020204" pitchFamily="34" charset="-122"/>
                  <a:ea typeface="Microsoft YaHei UI" panose="020B0503020204020204" pitchFamily="34" charset="-122"/>
                </a:rPr>
                <a:t>Css</a:t>
              </a:r>
              <a:r>
                <a:rPr lang="en-US" altLang="zh-CN" sz="1800" dirty="0">
                  <a:solidFill>
                    <a:srgbClr val="132584"/>
                  </a:solidFill>
                  <a:latin typeface="Microsoft YaHei UI" panose="020B0503020204020204" pitchFamily="34" charset="-122"/>
                  <a:ea typeface="Microsoft YaHei UI" panose="020B0503020204020204" pitchFamily="34" charset="-122"/>
                </a:rPr>
                <a:t>/</a:t>
              </a:r>
              <a:r>
                <a:rPr lang="en-US" altLang="zh-CN" sz="1800" dirty="0" err="1">
                  <a:solidFill>
                    <a:srgbClr val="132584"/>
                  </a:solidFill>
                  <a:latin typeface="Microsoft YaHei UI" panose="020B0503020204020204" pitchFamily="34" charset="-122"/>
                  <a:ea typeface="Microsoft YaHei UI" panose="020B0503020204020204" pitchFamily="34" charset="-122"/>
                </a:rPr>
                <a:t>Javascript</a:t>
              </a:r>
              <a:endParaRPr lang="zh-CN" altLang="en-US" sz="1800" dirty="0">
                <a:solidFill>
                  <a:srgbClr val="132584"/>
                </a:solidFill>
              </a:endParaRPr>
            </a:p>
          </p:txBody>
        </p:sp>
        <p:sp>
          <p:nvSpPr>
            <p:cNvPr id="45" name="矩形 44"/>
            <p:cNvSpPr/>
            <p:nvPr/>
          </p:nvSpPr>
          <p:spPr>
            <a:xfrm>
              <a:off x="4210040" y="4977081"/>
              <a:ext cx="927242" cy="369332"/>
            </a:xfrm>
            <a:prstGeom prst="rect">
              <a:avLst/>
            </a:prstGeom>
          </p:spPr>
          <p:txBody>
            <a:bodyPr wrap="none">
              <a:spAutoFit/>
            </a:bodyPr>
            <a:lstStyle/>
            <a:p>
              <a:r>
                <a:rPr lang="en-US" altLang="zh-CN" sz="1800" dirty="0" smtClean="0">
                  <a:solidFill>
                    <a:srgbClr val="132584"/>
                  </a:solidFill>
                  <a:latin typeface="Microsoft YaHei UI" panose="020B0503020204020204" pitchFamily="34" charset="-122"/>
                  <a:ea typeface="Microsoft YaHei UI" panose="020B0503020204020204" pitchFamily="34" charset="-122"/>
                </a:rPr>
                <a:t>jQuery</a:t>
              </a:r>
              <a:endParaRPr lang="zh-CN" altLang="en-US" sz="1800" dirty="0">
                <a:solidFill>
                  <a:srgbClr val="132584"/>
                </a:solidFill>
              </a:endParaRPr>
            </a:p>
          </p:txBody>
        </p:sp>
        <p:sp>
          <p:nvSpPr>
            <p:cNvPr id="46" name="矩形 45"/>
            <p:cNvSpPr/>
            <p:nvPr/>
          </p:nvSpPr>
          <p:spPr>
            <a:xfrm>
              <a:off x="4186049" y="5345668"/>
              <a:ext cx="1577676" cy="369332"/>
            </a:xfrm>
            <a:prstGeom prst="rect">
              <a:avLst/>
            </a:prstGeom>
          </p:spPr>
          <p:txBody>
            <a:bodyPr wrap="none">
              <a:spAutoFit/>
            </a:bodyPr>
            <a:lstStyle/>
            <a:p>
              <a:r>
                <a:rPr lang="en-US" altLang="zh-CN" sz="1800" dirty="0">
                  <a:solidFill>
                    <a:srgbClr val="132584"/>
                  </a:solidFill>
                  <a:latin typeface="Microsoft YaHei UI" panose="020B0503020204020204" pitchFamily="34" charset="-122"/>
                  <a:ea typeface="Microsoft YaHei UI" panose="020B0503020204020204" pitchFamily="34" charset="-122"/>
                </a:rPr>
                <a:t>Bootstrap UI</a:t>
              </a:r>
              <a:endParaRPr lang="zh-CN" altLang="en-US" sz="1800" dirty="0">
                <a:solidFill>
                  <a:srgbClr val="132584"/>
                </a:solidFill>
              </a:endParaRPr>
            </a:p>
          </p:txBody>
        </p:sp>
        <p:sp>
          <p:nvSpPr>
            <p:cNvPr id="47" name="矩形 46"/>
            <p:cNvSpPr/>
            <p:nvPr/>
          </p:nvSpPr>
          <p:spPr>
            <a:xfrm>
              <a:off x="4164784" y="5690787"/>
              <a:ext cx="1814407" cy="369332"/>
            </a:xfrm>
            <a:prstGeom prst="rect">
              <a:avLst/>
            </a:prstGeom>
          </p:spPr>
          <p:txBody>
            <a:bodyPr wrap="none">
              <a:spAutoFit/>
            </a:bodyPr>
            <a:lstStyle/>
            <a:p>
              <a:r>
                <a:rPr lang="en-US" altLang="zh-CN" sz="1800" dirty="0">
                  <a:solidFill>
                    <a:srgbClr val="132584"/>
                  </a:solidFill>
                  <a:latin typeface="Microsoft YaHei UI" panose="020B0503020204020204" pitchFamily="34" charset="-122"/>
                  <a:ea typeface="Microsoft YaHei UI" panose="020B0503020204020204" pitchFamily="34" charset="-122"/>
                </a:rPr>
                <a:t>Font-awesome</a:t>
              </a:r>
              <a:endParaRPr lang="zh-CN" altLang="en-US" sz="1800" dirty="0">
                <a:solidFill>
                  <a:srgbClr val="132584"/>
                </a:solidFill>
              </a:endParaRPr>
            </a:p>
          </p:txBody>
        </p:sp>
        <p:sp>
          <p:nvSpPr>
            <p:cNvPr id="48" name="矩形 47"/>
            <p:cNvSpPr/>
            <p:nvPr/>
          </p:nvSpPr>
          <p:spPr>
            <a:xfrm>
              <a:off x="4165109" y="6048888"/>
              <a:ext cx="1960088" cy="369332"/>
            </a:xfrm>
            <a:prstGeom prst="rect">
              <a:avLst/>
            </a:prstGeom>
          </p:spPr>
          <p:txBody>
            <a:bodyPr wrap="none">
              <a:spAutoFit/>
            </a:bodyPr>
            <a:lstStyle/>
            <a:p>
              <a:r>
                <a:rPr lang="en-US" altLang="zh-CN" sz="1800" dirty="0">
                  <a:solidFill>
                    <a:srgbClr val="132584"/>
                  </a:solidFill>
                  <a:latin typeface="Microsoft YaHei UI" panose="020B0503020204020204" pitchFamily="34" charset="-122"/>
                  <a:ea typeface="Microsoft YaHei UI" panose="020B0503020204020204" pitchFamily="34" charset="-122"/>
                </a:rPr>
                <a:t>Form-Validation</a:t>
              </a:r>
              <a:endParaRPr lang="zh-CN" altLang="en-US" sz="1800" dirty="0">
                <a:solidFill>
                  <a:srgbClr val="132584"/>
                </a:solidFill>
              </a:endParaRPr>
            </a:p>
          </p:txBody>
        </p:sp>
        <p:sp>
          <p:nvSpPr>
            <p:cNvPr id="49" name="矩形 48"/>
            <p:cNvSpPr/>
            <p:nvPr/>
          </p:nvSpPr>
          <p:spPr>
            <a:xfrm>
              <a:off x="4138354" y="6368578"/>
              <a:ext cx="1478290" cy="369332"/>
            </a:xfrm>
            <a:prstGeom prst="rect">
              <a:avLst/>
            </a:prstGeom>
          </p:spPr>
          <p:txBody>
            <a:bodyPr wrap="none">
              <a:spAutoFit/>
            </a:bodyPr>
            <a:lstStyle/>
            <a:p>
              <a:r>
                <a:rPr lang="zh-CN" altLang="en-US" sz="1800" dirty="0">
                  <a:solidFill>
                    <a:srgbClr val="132584"/>
                  </a:solidFill>
                  <a:latin typeface="Microsoft YaHei UI" panose="020B0503020204020204" pitchFamily="34" charset="-122"/>
                  <a:ea typeface="Microsoft YaHei UI" panose="020B0503020204020204" pitchFamily="34" charset="-122"/>
                </a:rPr>
                <a:t>百度地图</a:t>
              </a:r>
              <a:r>
                <a:rPr lang="en-US" altLang="zh-CN" sz="1800" dirty="0" err="1">
                  <a:solidFill>
                    <a:srgbClr val="132584"/>
                  </a:solidFill>
                  <a:latin typeface="Microsoft YaHei UI" panose="020B0503020204020204" pitchFamily="34" charset="-122"/>
                  <a:ea typeface="Microsoft YaHei UI" panose="020B0503020204020204" pitchFamily="34" charset="-122"/>
                </a:rPr>
                <a:t>Api</a:t>
              </a:r>
              <a:endParaRPr lang="zh-CN" altLang="en-US" sz="1800" dirty="0">
                <a:solidFill>
                  <a:srgbClr val="132584"/>
                </a:solidFill>
              </a:endParaRPr>
            </a:p>
          </p:txBody>
        </p:sp>
      </p:grpSp>
      <p:grpSp>
        <p:nvGrpSpPr>
          <p:cNvPr id="55" name="组合 54"/>
          <p:cNvGrpSpPr/>
          <p:nvPr/>
        </p:nvGrpSpPr>
        <p:grpSpPr>
          <a:xfrm>
            <a:off x="5133201" y="3448714"/>
            <a:ext cx="3540539" cy="929013"/>
            <a:chOff x="4454416" y="3535461"/>
            <a:chExt cx="3540539" cy="929013"/>
          </a:xfrm>
        </p:grpSpPr>
        <p:sp>
          <p:nvSpPr>
            <p:cNvPr id="7" name="文本框 6"/>
            <p:cNvSpPr txBox="1"/>
            <p:nvPr/>
          </p:nvSpPr>
          <p:spPr>
            <a:xfrm>
              <a:off x="4454416" y="3541144"/>
              <a:ext cx="1992853" cy="923330"/>
            </a:xfrm>
            <a:prstGeom prst="rect">
              <a:avLst/>
            </a:prstGeom>
            <a:noFill/>
          </p:spPr>
          <p:txBody>
            <a:bodyPr wrap="none" rtlCol="0">
              <a:spAutoFit/>
            </a:bodyPr>
            <a:lstStyle/>
            <a:p>
              <a:r>
                <a:rPr lang="en-US" altLang="zh-CN" sz="1800" dirty="0" smtClean="0">
                  <a:solidFill>
                    <a:srgbClr val="132584"/>
                  </a:solidFill>
                </a:rPr>
                <a:t>1.</a:t>
              </a:r>
              <a:r>
                <a:rPr lang="zh-CN" altLang="en-US" sz="1800" dirty="0" smtClean="0">
                  <a:solidFill>
                    <a:srgbClr val="132584"/>
                  </a:solidFill>
                </a:rPr>
                <a:t>无人车实时位置</a:t>
              </a:r>
              <a:endParaRPr lang="en-US" altLang="zh-CN" sz="1800" dirty="0" smtClean="0">
                <a:solidFill>
                  <a:srgbClr val="132584"/>
                </a:solidFill>
              </a:endParaRPr>
            </a:p>
            <a:p>
              <a:r>
                <a:rPr lang="en-US" altLang="zh-CN" sz="1800" dirty="0" smtClean="0">
                  <a:solidFill>
                    <a:srgbClr val="132584"/>
                  </a:solidFill>
                </a:rPr>
                <a:t>2.</a:t>
              </a:r>
              <a:r>
                <a:rPr lang="zh-CN" altLang="en-US" sz="1800" dirty="0" smtClean="0">
                  <a:solidFill>
                    <a:srgbClr val="132584"/>
                  </a:solidFill>
                </a:rPr>
                <a:t>园区监控</a:t>
              </a:r>
              <a:endParaRPr lang="en-US" altLang="zh-CN" sz="1800" dirty="0" smtClean="0">
                <a:solidFill>
                  <a:srgbClr val="132584"/>
                </a:solidFill>
              </a:endParaRPr>
            </a:p>
            <a:p>
              <a:r>
                <a:rPr lang="en-US" altLang="zh-CN" sz="1800" dirty="0" smtClean="0">
                  <a:solidFill>
                    <a:srgbClr val="132584"/>
                  </a:solidFill>
                </a:rPr>
                <a:t>3.</a:t>
              </a:r>
              <a:r>
                <a:rPr lang="zh-CN" altLang="en-US" sz="1800" dirty="0" smtClean="0">
                  <a:solidFill>
                    <a:srgbClr val="132584"/>
                  </a:solidFill>
                </a:rPr>
                <a:t>紧急情况通知</a:t>
              </a:r>
              <a:endParaRPr lang="en-US" altLang="zh-CN" sz="1800" dirty="0" smtClean="0">
                <a:solidFill>
                  <a:srgbClr val="132584"/>
                </a:solidFill>
              </a:endParaRPr>
            </a:p>
          </p:txBody>
        </p:sp>
        <p:sp>
          <p:nvSpPr>
            <p:cNvPr id="50" name="右箭头 49"/>
            <p:cNvSpPr/>
            <p:nvPr/>
          </p:nvSpPr>
          <p:spPr bwMode="auto">
            <a:xfrm>
              <a:off x="6472465" y="3611577"/>
              <a:ext cx="381000" cy="217101"/>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51" name="矩形 50"/>
            <p:cNvSpPr/>
            <p:nvPr/>
          </p:nvSpPr>
          <p:spPr>
            <a:xfrm>
              <a:off x="6851693" y="3535461"/>
              <a:ext cx="1143262" cy="369332"/>
            </a:xfrm>
            <a:prstGeom prst="rect">
              <a:avLst/>
            </a:prstGeom>
          </p:spPr>
          <p:txBody>
            <a:bodyPr wrap="none">
              <a:spAutoFit/>
            </a:bodyPr>
            <a:lstStyle/>
            <a:p>
              <a:r>
                <a:rPr lang="zh-CN" altLang="en-US" sz="1800" dirty="0" smtClean="0">
                  <a:solidFill>
                    <a:srgbClr val="132584"/>
                  </a:solidFill>
                  <a:latin typeface="Microsoft YaHei UI" panose="020B0503020204020204" pitchFamily="34" charset="-122"/>
                  <a:ea typeface="Microsoft YaHei UI" panose="020B0503020204020204" pitchFamily="34" charset="-122"/>
                </a:rPr>
                <a:t>百度地图</a:t>
              </a:r>
              <a:endParaRPr lang="zh-CN" altLang="en-US" sz="1800" dirty="0">
                <a:solidFill>
                  <a:srgbClr val="132584"/>
                </a:solidFill>
              </a:endParaRPr>
            </a:p>
          </p:txBody>
        </p:sp>
      </p:grpSp>
      <p:sp>
        <p:nvSpPr>
          <p:cNvPr id="52" name="文本框 51"/>
          <p:cNvSpPr txBox="1"/>
          <p:nvPr/>
        </p:nvSpPr>
        <p:spPr>
          <a:xfrm>
            <a:off x="83645" y="930964"/>
            <a:ext cx="4431974" cy="400110"/>
          </a:xfrm>
          <a:prstGeom prst="rect">
            <a:avLst/>
          </a:prstGeom>
          <a:noFill/>
        </p:spPr>
        <p:txBody>
          <a:bodyPr wrap="square" rtlCol="0">
            <a:spAutoFit/>
          </a:bodyPr>
          <a:lstStyle/>
          <a:p>
            <a:r>
              <a:rPr lang="zh-CN" altLang="en-US" sz="2000" dirty="0" smtClean="0"/>
              <a:t>基于混合协议，</a:t>
            </a:r>
            <a:r>
              <a:rPr lang="zh-CN" altLang="en-US" sz="2000" dirty="0" smtClean="0">
                <a:solidFill>
                  <a:srgbClr val="FF0000"/>
                </a:solidFill>
              </a:rPr>
              <a:t>本文设计</a:t>
            </a:r>
            <a:r>
              <a:rPr lang="zh-CN" altLang="en-US" sz="2000" dirty="0" smtClean="0"/>
              <a:t>了如下结构</a:t>
            </a:r>
            <a:endParaRPr lang="zh-CN" altLang="en-US" sz="2000" dirty="0"/>
          </a:p>
        </p:txBody>
      </p:sp>
      <p:sp>
        <p:nvSpPr>
          <p:cNvPr id="57" name="文本框 56"/>
          <p:cNvSpPr txBox="1"/>
          <p:nvPr/>
        </p:nvSpPr>
        <p:spPr>
          <a:xfrm>
            <a:off x="40583" y="6468275"/>
            <a:ext cx="6995826" cy="400110"/>
          </a:xfrm>
          <a:prstGeom prst="rect">
            <a:avLst/>
          </a:prstGeom>
          <a:noFill/>
        </p:spPr>
        <p:txBody>
          <a:bodyPr wrap="none" rtlCol="0">
            <a:spAutoFit/>
          </a:bodyPr>
          <a:lstStyle/>
          <a:p>
            <a:r>
              <a:rPr lang="en-US" altLang="zh-CN" sz="2000" dirty="0">
                <a:solidFill>
                  <a:srgbClr val="FF0000"/>
                </a:solidFill>
              </a:rPr>
              <a:t>2</a:t>
            </a:r>
            <a:r>
              <a:rPr lang="zh-CN" altLang="en-US" sz="2000" dirty="0" smtClean="0">
                <a:solidFill>
                  <a:srgbClr val="FF0000"/>
                </a:solidFill>
              </a:rPr>
              <a:t>万行</a:t>
            </a:r>
            <a:r>
              <a:rPr lang="zh-CN" altLang="en-US" sz="2000" dirty="0" smtClean="0"/>
              <a:t>独立代码，实现了</a:t>
            </a:r>
            <a:r>
              <a:rPr lang="zh-CN" altLang="en-US" sz="2000" dirty="0" smtClean="0">
                <a:solidFill>
                  <a:srgbClr val="FF0000"/>
                </a:solidFill>
              </a:rPr>
              <a:t>实时性，稳定，权限精细控制</a:t>
            </a:r>
            <a:r>
              <a:rPr lang="zh-CN" altLang="en-US" sz="2000" dirty="0" smtClean="0"/>
              <a:t>等特性</a:t>
            </a:r>
            <a:endParaRPr lang="zh-CN" altLang="en-US" sz="2000" dirty="0"/>
          </a:p>
        </p:txBody>
      </p:sp>
    </p:spTree>
    <p:custDataLst>
      <p:tags r:id="rId1"/>
    </p:custDataLst>
    <p:extLst>
      <p:ext uri="{BB962C8B-B14F-4D97-AF65-F5344CB8AC3E}">
        <p14:creationId xmlns:p14="http://schemas.microsoft.com/office/powerpoint/2010/main" val="119507457"/>
      </p:ext>
    </p:extLst>
  </p:cSld>
  <p:clrMapOvr>
    <a:masterClrMapping/>
  </p:clrMapOvr>
  <mc:AlternateContent xmlns:mc="http://schemas.openxmlformats.org/markup-compatibility/2006" xmlns:p14="http://schemas.microsoft.com/office/powerpoint/2010/main">
    <mc:Choice Requires="p14">
      <p:transition spd="slow" p14:dur="2000" advTm="47286"/>
    </mc:Choice>
    <mc:Fallback xmlns="">
      <p:transition spd="slow" advTm="472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中央控制（服务器）</a:t>
            </a:r>
            <a:endParaRPr lang="zh-CN" altLang="en-US" dirty="0"/>
          </a:p>
        </p:txBody>
      </p:sp>
      <p:grpSp>
        <p:nvGrpSpPr>
          <p:cNvPr id="4" name="组合 3"/>
          <p:cNvGrpSpPr/>
          <p:nvPr/>
        </p:nvGrpSpPr>
        <p:grpSpPr>
          <a:xfrm>
            <a:off x="838201" y="3102565"/>
            <a:ext cx="2031325" cy="1482472"/>
            <a:chOff x="3149317" y="2743200"/>
            <a:chExt cx="2185556" cy="1482472"/>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2743200"/>
              <a:ext cx="1447800" cy="1069014"/>
            </a:xfrm>
            <a:prstGeom prst="rect">
              <a:avLst/>
            </a:prstGeom>
          </p:spPr>
        </p:pic>
        <p:sp>
          <p:nvSpPr>
            <p:cNvPr id="6" name="文本框 5"/>
            <p:cNvSpPr txBox="1"/>
            <p:nvPr/>
          </p:nvSpPr>
          <p:spPr>
            <a:xfrm>
              <a:off x="3149317" y="3887118"/>
              <a:ext cx="2185556" cy="338554"/>
            </a:xfrm>
            <a:prstGeom prst="rect">
              <a:avLst/>
            </a:prstGeom>
            <a:noFill/>
          </p:spPr>
          <p:txBody>
            <a:bodyPr wrap="none" rtlCol="0">
              <a:spAutoFit/>
            </a:bodyPr>
            <a:lstStyle/>
            <a:p>
              <a:r>
                <a:rPr lang="zh-CN" altLang="en-US" sz="1600" dirty="0" smtClean="0"/>
                <a:t>中央控制（服务器）</a:t>
              </a:r>
              <a:endParaRPr lang="zh-CN" altLang="en-US" sz="1600" dirty="0"/>
            </a:p>
          </p:txBody>
        </p:sp>
      </p:grpSp>
      <p:sp>
        <p:nvSpPr>
          <p:cNvPr id="7" name="左大括号 6"/>
          <p:cNvSpPr/>
          <p:nvPr/>
        </p:nvSpPr>
        <p:spPr bwMode="auto">
          <a:xfrm>
            <a:off x="2743200" y="1463999"/>
            <a:ext cx="477487" cy="4964618"/>
          </a:xfrm>
          <a:prstGeom prst="leftBrace">
            <a:avLst>
              <a:gd name="adj1" fmla="val 38566"/>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nvGrpSpPr>
          <p:cNvPr id="33" name="组合 32"/>
          <p:cNvGrpSpPr/>
          <p:nvPr/>
        </p:nvGrpSpPr>
        <p:grpSpPr>
          <a:xfrm>
            <a:off x="3123776" y="1193735"/>
            <a:ext cx="5093009" cy="1200329"/>
            <a:chOff x="2514176" y="877379"/>
            <a:chExt cx="5093009" cy="1200329"/>
          </a:xfrm>
        </p:grpSpPr>
        <p:sp>
          <p:nvSpPr>
            <p:cNvPr id="8" name="文本框 7"/>
            <p:cNvSpPr txBox="1"/>
            <p:nvPr/>
          </p:nvSpPr>
          <p:spPr>
            <a:xfrm>
              <a:off x="2514176" y="1372012"/>
              <a:ext cx="1210588" cy="400110"/>
            </a:xfrm>
            <a:prstGeom prst="rect">
              <a:avLst/>
            </a:prstGeom>
            <a:noFill/>
          </p:spPr>
          <p:txBody>
            <a:bodyPr wrap="none" rtlCol="0">
              <a:spAutoFit/>
            </a:bodyPr>
            <a:lstStyle/>
            <a:p>
              <a:r>
                <a:rPr lang="zh-CN" altLang="en-US" sz="2000" dirty="0" smtClean="0">
                  <a:solidFill>
                    <a:srgbClr val="FF0000"/>
                  </a:solidFill>
                </a:rPr>
                <a:t>消息模块</a:t>
              </a:r>
              <a:endParaRPr lang="zh-CN" altLang="en-US" sz="2000" dirty="0">
                <a:solidFill>
                  <a:srgbClr val="FF0000"/>
                </a:solidFill>
              </a:endParaRPr>
            </a:p>
          </p:txBody>
        </p:sp>
        <p:sp>
          <p:nvSpPr>
            <p:cNvPr id="12" name="左大括号 11"/>
            <p:cNvSpPr/>
            <p:nvPr/>
          </p:nvSpPr>
          <p:spPr bwMode="auto">
            <a:xfrm>
              <a:off x="3652203" y="904059"/>
              <a:ext cx="350545" cy="1173649"/>
            </a:xfrm>
            <a:prstGeom prst="leftBrace">
              <a:avLst>
                <a:gd name="adj1" fmla="val 42364"/>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6" name="文本框 15"/>
            <p:cNvSpPr txBox="1"/>
            <p:nvPr/>
          </p:nvSpPr>
          <p:spPr>
            <a:xfrm>
              <a:off x="4002748" y="877379"/>
              <a:ext cx="3604437" cy="1200329"/>
            </a:xfrm>
            <a:prstGeom prst="rect">
              <a:avLst/>
            </a:prstGeom>
            <a:noFill/>
          </p:spPr>
          <p:txBody>
            <a:bodyPr wrap="square" rtlCol="0">
              <a:spAutoFit/>
            </a:bodyPr>
            <a:lstStyle/>
            <a:p>
              <a:r>
                <a:rPr lang="zh-CN" altLang="en-US" sz="1800" dirty="0" smtClean="0">
                  <a:solidFill>
                    <a:srgbClr val="132584"/>
                  </a:solidFill>
                </a:rPr>
                <a:t>维护消息及时性、原子性</a:t>
              </a:r>
              <a:endParaRPr lang="en-US" altLang="zh-CN" sz="1800" dirty="0" smtClean="0">
                <a:solidFill>
                  <a:srgbClr val="132584"/>
                </a:solidFill>
              </a:endParaRPr>
            </a:p>
            <a:p>
              <a:r>
                <a:rPr lang="zh-CN" altLang="en-US" sz="1800" dirty="0">
                  <a:solidFill>
                    <a:srgbClr val="132584"/>
                  </a:solidFill>
                </a:rPr>
                <a:t>与无人车消息传递</a:t>
              </a:r>
            </a:p>
            <a:p>
              <a:r>
                <a:rPr lang="zh-CN" altLang="en-US" sz="1800" dirty="0">
                  <a:solidFill>
                    <a:srgbClr val="132584"/>
                  </a:solidFill>
                </a:rPr>
                <a:t>与微信消息传递</a:t>
              </a:r>
            </a:p>
            <a:p>
              <a:r>
                <a:rPr lang="zh-CN" altLang="en-US" sz="1800" dirty="0">
                  <a:solidFill>
                    <a:srgbClr val="132584"/>
                  </a:solidFill>
                </a:rPr>
                <a:t>与后台管理消息</a:t>
              </a:r>
              <a:r>
                <a:rPr lang="zh-CN" altLang="en-US" sz="1800" dirty="0" smtClean="0">
                  <a:solidFill>
                    <a:srgbClr val="132584"/>
                  </a:solidFill>
                </a:rPr>
                <a:t>传递</a:t>
              </a:r>
              <a:endParaRPr lang="zh-CN" altLang="en-US" sz="1800" dirty="0">
                <a:solidFill>
                  <a:srgbClr val="132584"/>
                </a:solidFill>
              </a:endParaRPr>
            </a:p>
          </p:txBody>
        </p:sp>
      </p:grpSp>
      <p:grpSp>
        <p:nvGrpSpPr>
          <p:cNvPr id="35" name="组合 34"/>
          <p:cNvGrpSpPr/>
          <p:nvPr/>
        </p:nvGrpSpPr>
        <p:grpSpPr>
          <a:xfrm>
            <a:off x="3106545" y="3316794"/>
            <a:ext cx="4074970" cy="1477328"/>
            <a:chOff x="2523632" y="3207560"/>
            <a:chExt cx="4074970" cy="1477328"/>
          </a:xfrm>
        </p:grpSpPr>
        <p:sp>
          <p:nvSpPr>
            <p:cNvPr id="9" name="文本框 8"/>
            <p:cNvSpPr txBox="1"/>
            <p:nvPr/>
          </p:nvSpPr>
          <p:spPr>
            <a:xfrm>
              <a:off x="2523632" y="3718426"/>
              <a:ext cx="1220399" cy="400110"/>
            </a:xfrm>
            <a:prstGeom prst="rect">
              <a:avLst/>
            </a:prstGeom>
            <a:noFill/>
          </p:spPr>
          <p:txBody>
            <a:bodyPr wrap="none" rtlCol="0">
              <a:spAutoFit/>
            </a:bodyPr>
            <a:lstStyle/>
            <a:p>
              <a:r>
                <a:rPr lang="en-US" altLang="zh-CN" sz="2000" dirty="0">
                  <a:solidFill>
                    <a:srgbClr val="132584"/>
                  </a:solidFill>
                </a:rPr>
                <a:t>Web</a:t>
              </a:r>
              <a:r>
                <a:rPr lang="zh-CN" altLang="en-US" sz="2000" dirty="0" smtClean="0">
                  <a:solidFill>
                    <a:srgbClr val="132584"/>
                  </a:solidFill>
                </a:rPr>
                <a:t>模块</a:t>
              </a:r>
              <a:endParaRPr lang="zh-CN" altLang="en-US" sz="2000" dirty="0">
                <a:solidFill>
                  <a:srgbClr val="132584"/>
                </a:solidFill>
              </a:endParaRPr>
            </a:p>
          </p:txBody>
        </p:sp>
        <p:sp>
          <p:nvSpPr>
            <p:cNvPr id="17" name="左大括号 16"/>
            <p:cNvSpPr/>
            <p:nvPr/>
          </p:nvSpPr>
          <p:spPr bwMode="auto">
            <a:xfrm>
              <a:off x="3690944" y="3276600"/>
              <a:ext cx="311804" cy="1339248"/>
            </a:xfrm>
            <a:prstGeom prst="leftBrace">
              <a:avLst>
                <a:gd name="adj1" fmla="val 42364"/>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9" name="文本框 18"/>
            <p:cNvSpPr txBox="1"/>
            <p:nvPr/>
          </p:nvSpPr>
          <p:spPr>
            <a:xfrm>
              <a:off x="4002748" y="3207560"/>
              <a:ext cx="2595854" cy="1477328"/>
            </a:xfrm>
            <a:prstGeom prst="rect">
              <a:avLst/>
            </a:prstGeom>
            <a:noFill/>
          </p:spPr>
          <p:txBody>
            <a:bodyPr wrap="square" rtlCol="0">
              <a:spAutoFit/>
            </a:bodyPr>
            <a:lstStyle/>
            <a:p>
              <a:r>
                <a:rPr lang="zh-CN" altLang="en-US" sz="1800" dirty="0" smtClean="0">
                  <a:solidFill>
                    <a:srgbClr val="132584"/>
                  </a:solidFill>
                </a:rPr>
                <a:t>模型</a:t>
              </a:r>
              <a:endParaRPr lang="en-US" altLang="zh-CN" sz="1800" dirty="0" smtClean="0">
                <a:solidFill>
                  <a:srgbClr val="132584"/>
                </a:solidFill>
              </a:endParaRPr>
            </a:p>
            <a:p>
              <a:r>
                <a:rPr lang="zh-CN" altLang="en-US" sz="1800" dirty="0">
                  <a:solidFill>
                    <a:srgbClr val="132584"/>
                  </a:solidFill>
                </a:rPr>
                <a:t>视图</a:t>
              </a:r>
            </a:p>
            <a:p>
              <a:r>
                <a:rPr lang="zh-CN" altLang="en-US" sz="1800" dirty="0" smtClean="0">
                  <a:solidFill>
                    <a:srgbClr val="132584"/>
                  </a:solidFill>
                </a:rPr>
                <a:t>控制器</a:t>
              </a:r>
              <a:endParaRPr lang="en-US" altLang="zh-CN" sz="1800" dirty="0" smtClean="0">
                <a:solidFill>
                  <a:srgbClr val="132584"/>
                </a:solidFill>
              </a:endParaRPr>
            </a:p>
            <a:p>
              <a:r>
                <a:rPr lang="zh-CN" altLang="en-US" sz="1800" dirty="0">
                  <a:solidFill>
                    <a:srgbClr val="132584"/>
                  </a:solidFill>
                </a:rPr>
                <a:t>权限控制</a:t>
              </a:r>
            </a:p>
            <a:p>
              <a:r>
                <a:rPr lang="zh-CN" altLang="en-US" sz="1800" dirty="0">
                  <a:solidFill>
                    <a:srgbClr val="132584"/>
                  </a:solidFill>
                </a:rPr>
                <a:t>微信与百度地图</a:t>
              </a:r>
              <a:r>
                <a:rPr lang="zh-CN" altLang="en-US" sz="1800" dirty="0" smtClean="0">
                  <a:solidFill>
                    <a:srgbClr val="132584"/>
                  </a:solidFill>
                </a:rPr>
                <a:t>支持</a:t>
              </a:r>
              <a:endParaRPr lang="zh-CN" altLang="en-US" sz="1800" dirty="0">
                <a:solidFill>
                  <a:srgbClr val="132584"/>
                </a:solidFill>
              </a:endParaRPr>
            </a:p>
          </p:txBody>
        </p:sp>
      </p:grpSp>
      <p:grpSp>
        <p:nvGrpSpPr>
          <p:cNvPr id="34" name="组合 33"/>
          <p:cNvGrpSpPr/>
          <p:nvPr/>
        </p:nvGrpSpPr>
        <p:grpSpPr>
          <a:xfrm>
            <a:off x="3129183" y="2527113"/>
            <a:ext cx="3791627" cy="814945"/>
            <a:chOff x="2519583" y="2239232"/>
            <a:chExt cx="3791627" cy="814945"/>
          </a:xfrm>
        </p:grpSpPr>
        <p:sp>
          <p:nvSpPr>
            <p:cNvPr id="24" name="文本框 23"/>
            <p:cNvSpPr txBox="1"/>
            <p:nvPr/>
          </p:nvSpPr>
          <p:spPr>
            <a:xfrm>
              <a:off x="2519583" y="2443733"/>
              <a:ext cx="954107" cy="400110"/>
            </a:xfrm>
            <a:prstGeom prst="rect">
              <a:avLst/>
            </a:prstGeom>
            <a:noFill/>
          </p:spPr>
          <p:txBody>
            <a:bodyPr wrap="none" rtlCol="0">
              <a:spAutoFit/>
            </a:bodyPr>
            <a:lstStyle/>
            <a:p>
              <a:r>
                <a:rPr lang="zh-CN" altLang="en-US" sz="2000" dirty="0" smtClean="0">
                  <a:solidFill>
                    <a:srgbClr val="132584"/>
                  </a:solidFill>
                </a:rPr>
                <a:t>数据库</a:t>
              </a:r>
              <a:endParaRPr lang="zh-CN" altLang="en-US" sz="2000" dirty="0">
                <a:solidFill>
                  <a:srgbClr val="132584"/>
                </a:solidFill>
              </a:endParaRPr>
            </a:p>
          </p:txBody>
        </p:sp>
        <p:sp>
          <p:nvSpPr>
            <p:cNvPr id="25" name="左大括号 24"/>
            <p:cNvSpPr/>
            <p:nvPr/>
          </p:nvSpPr>
          <p:spPr bwMode="auto">
            <a:xfrm>
              <a:off x="3431247" y="2239232"/>
              <a:ext cx="284109" cy="814945"/>
            </a:xfrm>
            <a:prstGeom prst="leftBrace">
              <a:avLst>
                <a:gd name="adj1" fmla="val 42364"/>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6" name="文本框 25"/>
            <p:cNvSpPr txBox="1"/>
            <p:nvPr/>
          </p:nvSpPr>
          <p:spPr>
            <a:xfrm>
              <a:off x="3715356" y="2299304"/>
              <a:ext cx="2595854" cy="646331"/>
            </a:xfrm>
            <a:prstGeom prst="rect">
              <a:avLst/>
            </a:prstGeom>
            <a:noFill/>
          </p:spPr>
          <p:txBody>
            <a:bodyPr wrap="square" rtlCol="0">
              <a:spAutoFit/>
            </a:bodyPr>
            <a:lstStyle/>
            <a:p>
              <a:r>
                <a:rPr lang="en-US" altLang="zh-CN" sz="1800" dirty="0" err="1" smtClean="0">
                  <a:solidFill>
                    <a:srgbClr val="132584"/>
                  </a:solidFill>
                </a:rPr>
                <a:t>MySql</a:t>
              </a:r>
              <a:endParaRPr lang="en-US" altLang="zh-CN" sz="1800" dirty="0" smtClean="0">
                <a:solidFill>
                  <a:srgbClr val="132584"/>
                </a:solidFill>
              </a:endParaRPr>
            </a:p>
            <a:p>
              <a:r>
                <a:rPr lang="en-US" altLang="zh-CN" sz="1800" dirty="0" smtClean="0">
                  <a:solidFill>
                    <a:srgbClr val="132584"/>
                  </a:solidFill>
                </a:rPr>
                <a:t>MongoDB</a:t>
              </a:r>
              <a:endParaRPr lang="zh-CN" altLang="en-US" sz="1800" dirty="0">
                <a:solidFill>
                  <a:srgbClr val="132584"/>
                </a:solidFill>
              </a:endParaRPr>
            </a:p>
          </p:txBody>
        </p:sp>
      </p:grpSp>
      <p:grpSp>
        <p:nvGrpSpPr>
          <p:cNvPr id="37" name="组合 36"/>
          <p:cNvGrpSpPr/>
          <p:nvPr/>
        </p:nvGrpSpPr>
        <p:grpSpPr>
          <a:xfrm>
            <a:off x="3083002" y="4772823"/>
            <a:ext cx="4128767" cy="1200329"/>
            <a:chOff x="2430629" y="5649341"/>
            <a:chExt cx="4128767" cy="1200329"/>
          </a:xfrm>
        </p:grpSpPr>
        <p:sp>
          <p:nvSpPr>
            <p:cNvPr id="11" name="文本框 10"/>
            <p:cNvSpPr txBox="1"/>
            <p:nvPr/>
          </p:nvSpPr>
          <p:spPr>
            <a:xfrm>
              <a:off x="2430629" y="6064840"/>
              <a:ext cx="1210588" cy="400110"/>
            </a:xfrm>
            <a:prstGeom prst="rect">
              <a:avLst/>
            </a:prstGeom>
            <a:noFill/>
          </p:spPr>
          <p:txBody>
            <a:bodyPr wrap="none" rtlCol="0">
              <a:spAutoFit/>
            </a:bodyPr>
            <a:lstStyle/>
            <a:p>
              <a:r>
                <a:rPr lang="zh-CN" altLang="en-US" sz="2000" dirty="0" smtClean="0">
                  <a:solidFill>
                    <a:srgbClr val="132584"/>
                  </a:solidFill>
                </a:rPr>
                <a:t>仿真模块</a:t>
              </a:r>
              <a:endParaRPr lang="zh-CN" altLang="en-US" sz="2000" dirty="0">
                <a:solidFill>
                  <a:srgbClr val="132584"/>
                </a:solidFill>
              </a:endParaRPr>
            </a:p>
          </p:txBody>
        </p:sp>
        <p:sp>
          <p:nvSpPr>
            <p:cNvPr id="29" name="左大括号 28"/>
            <p:cNvSpPr/>
            <p:nvPr/>
          </p:nvSpPr>
          <p:spPr bwMode="auto">
            <a:xfrm>
              <a:off x="3622172" y="5754206"/>
              <a:ext cx="311804" cy="990600"/>
            </a:xfrm>
            <a:prstGeom prst="leftBrace">
              <a:avLst>
                <a:gd name="adj1" fmla="val 45843"/>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0" name="文本框 29"/>
            <p:cNvSpPr txBox="1"/>
            <p:nvPr/>
          </p:nvSpPr>
          <p:spPr>
            <a:xfrm>
              <a:off x="3963542" y="5649341"/>
              <a:ext cx="2595854" cy="1200329"/>
            </a:xfrm>
            <a:prstGeom prst="rect">
              <a:avLst/>
            </a:prstGeom>
            <a:noFill/>
          </p:spPr>
          <p:txBody>
            <a:bodyPr wrap="square" rtlCol="0">
              <a:spAutoFit/>
            </a:bodyPr>
            <a:lstStyle/>
            <a:p>
              <a:r>
                <a:rPr lang="zh-CN" altLang="en-US" sz="1800" dirty="0" smtClean="0">
                  <a:solidFill>
                    <a:srgbClr val="132584"/>
                  </a:solidFill>
                </a:rPr>
                <a:t>无人车</a:t>
              </a:r>
              <a:endParaRPr lang="en-US" altLang="zh-CN" sz="1800" dirty="0" smtClean="0">
                <a:solidFill>
                  <a:srgbClr val="132584"/>
                </a:solidFill>
              </a:endParaRPr>
            </a:p>
            <a:p>
              <a:r>
                <a:rPr lang="zh-CN" altLang="en-US" sz="1800" dirty="0" smtClean="0">
                  <a:solidFill>
                    <a:srgbClr val="132584"/>
                  </a:solidFill>
                </a:rPr>
                <a:t>乘客叫车请求</a:t>
              </a:r>
              <a:endParaRPr lang="en-US" altLang="zh-CN" sz="1800" dirty="0" smtClean="0">
                <a:solidFill>
                  <a:srgbClr val="132584"/>
                </a:solidFill>
              </a:endParaRPr>
            </a:p>
            <a:p>
              <a:r>
                <a:rPr lang="zh-CN" altLang="en-US" sz="1800" dirty="0" smtClean="0">
                  <a:solidFill>
                    <a:srgbClr val="132584"/>
                  </a:solidFill>
                </a:rPr>
                <a:t>站点分布</a:t>
              </a:r>
              <a:endParaRPr lang="en-US" altLang="zh-CN" sz="1800" dirty="0" smtClean="0">
                <a:solidFill>
                  <a:srgbClr val="132584"/>
                </a:solidFill>
              </a:endParaRPr>
            </a:p>
            <a:p>
              <a:r>
                <a:rPr lang="zh-CN" altLang="en-US" sz="1800" dirty="0" smtClean="0">
                  <a:solidFill>
                    <a:srgbClr val="132584"/>
                  </a:solidFill>
                </a:rPr>
                <a:t>车辆调度</a:t>
              </a:r>
              <a:endParaRPr lang="zh-CN" altLang="en-US" sz="1800" dirty="0">
                <a:solidFill>
                  <a:srgbClr val="132584"/>
                </a:solidFill>
              </a:endParaRPr>
            </a:p>
          </p:txBody>
        </p:sp>
      </p:grpSp>
      <p:grpSp>
        <p:nvGrpSpPr>
          <p:cNvPr id="36" name="组合 35"/>
          <p:cNvGrpSpPr/>
          <p:nvPr/>
        </p:nvGrpSpPr>
        <p:grpSpPr>
          <a:xfrm>
            <a:off x="3123776" y="5964184"/>
            <a:ext cx="5622943" cy="465546"/>
            <a:chOff x="2474864" y="5063760"/>
            <a:chExt cx="5622943" cy="465546"/>
          </a:xfrm>
        </p:grpSpPr>
        <p:sp>
          <p:nvSpPr>
            <p:cNvPr id="10" name="文本框 9"/>
            <p:cNvSpPr txBox="1"/>
            <p:nvPr/>
          </p:nvSpPr>
          <p:spPr>
            <a:xfrm>
              <a:off x="2474864" y="5129196"/>
              <a:ext cx="1210588" cy="400110"/>
            </a:xfrm>
            <a:prstGeom prst="rect">
              <a:avLst/>
            </a:prstGeom>
            <a:noFill/>
          </p:spPr>
          <p:txBody>
            <a:bodyPr wrap="none" rtlCol="0">
              <a:spAutoFit/>
            </a:bodyPr>
            <a:lstStyle/>
            <a:p>
              <a:r>
                <a:rPr lang="zh-CN" altLang="en-US" sz="2000" dirty="0">
                  <a:solidFill>
                    <a:srgbClr val="FF0000"/>
                  </a:solidFill>
                </a:rPr>
                <a:t>算法</a:t>
              </a:r>
              <a:r>
                <a:rPr lang="zh-CN" altLang="en-US" sz="2000" dirty="0" smtClean="0">
                  <a:solidFill>
                    <a:srgbClr val="FF0000"/>
                  </a:solidFill>
                </a:rPr>
                <a:t>模块</a:t>
              </a:r>
              <a:endParaRPr lang="zh-CN" altLang="en-US" sz="2000" dirty="0">
                <a:solidFill>
                  <a:srgbClr val="FF0000"/>
                </a:solidFill>
              </a:endParaRPr>
            </a:p>
          </p:txBody>
        </p:sp>
        <p:sp>
          <p:nvSpPr>
            <p:cNvPr id="27" name="右箭头 26"/>
            <p:cNvSpPr/>
            <p:nvPr/>
          </p:nvSpPr>
          <p:spPr bwMode="auto">
            <a:xfrm>
              <a:off x="3644678" y="5135493"/>
              <a:ext cx="292072" cy="304337"/>
            </a:xfrm>
            <a:prstGeom prst="rightArrow">
              <a:avLst/>
            </a:prstGeom>
            <a:no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8" name="文本框 27"/>
            <p:cNvSpPr txBox="1"/>
            <p:nvPr/>
          </p:nvSpPr>
          <p:spPr>
            <a:xfrm>
              <a:off x="5861297" y="5063760"/>
              <a:ext cx="2236510" cy="400110"/>
            </a:xfrm>
            <a:prstGeom prst="rect">
              <a:avLst/>
            </a:prstGeom>
            <a:noFill/>
          </p:spPr>
          <p:txBody>
            <a:bodyPr wrap="none" rtlCol="0">
              <a:spAutoFit/>
            </a:bodyPr>
            <a:lstStyle/>
            <a:p>
              <a:r>
                <a:rPr lang="zh-CN" altLang="en-US" sz="2000" dirty="0" smtClean="0">
                  <a:solidFill>
                    <a:srgbClr val="FF0000"/>
                  </a:solidFill>
                </a:rPr>
                <a:t>聚类贪婪遗传算法</a:t>
              </a:r>
              <a:endParaRPr lang="zh-CN" altLang="en-US" sz="2000" dirty="0">
                <a:solidFill>
                  <a:srgbClr val="FF0000"/>
                </a:solidFill>
              </a:endParaRPr>
            </a:p>
          </p:txBody>
        </p:sp>
        <p:sp>
          <p:nvSpPr>
            <p:cNvPr id="31" name="文本框 30"/>
            <p:cNvSpPr txBox="1"/>
            <p:nvPr/>
          </p:nvSpPr>
          <p:spPr>
            <a:xfrm>
              <a:off x="3891213" y="5080632"/>
              <a:ext cx="1723549" cy="400110"/>
            </a:xfrm>
            <a:prstGeom prst="rect">
              <a:avLst/>
            </a:prstGeom>
            <a:noFill/>
          </p:spPr>
          <p:txBody>
            <a:bodyPr wrap="none" rtlCol="0">
              <a:spAutoFit/>
            </a:bodyPr>
            <a:lstStyle/>
            <a:p>
              <a:r>
                <a:rPr lang="zh-CN" altLang="en-US" sz="2000" dirty="0" smtClean="0">
                  <a:solidFill>
                    <a:srgbClr val="132584"/>
                  </a:solidFill>
                </a:rPr>
                <a:t>车辆调度算法</a:t>
              </a:r>
              <a:endParaRPr lang="zh-CN" altLang="en-US" sz="2000" dirty="0">
                <a:solidFill>
                  <a:srgbClr val="132584"/>
                </a:solidFill>
              </a:endParaRPr>
            </a:p>
          </p:txBody>
        </p:sp>
        <p:sp>
          <p:nvSpPr>
            <p:cNvPr id="32" name="右箭头 31"/>
            <p:cNvSpPr/>
            <p:nvPr/>
          </p:nvSpPr>
          <p:spPr bwMode="auto">
            <a:xfrm>
              <a:off x="5629981" y="5153863"/>
              <a:ext cx="246535" cy="240673"/>
            </a:xfrm>
            <a:prstGeom prst="rightArrow">
              <a:avLst/>
            </a:prstGeom>
            <a:no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sp>
        <p:nvSpPr>
          <p:cNvPr id="38" name="文本框 37"/>
          <p:cNvSpPr txBox="1"/>
          <p:nvPr/>
        </p:nvSpPr>
        <p:spPr>
          <a:xfrm>
            <a:off x="173001" y="866472"/>
            <a:ext cx="2570199" cy="1015663"/>
          </a:xfrm>
          <a:prstGeom prst="rect">
            <a:avLst/>
          </a:prstGeom>
          <a:noFill/>
        </p:spPr>
        <p:txBody>
          <a:bodyPr wrap="square" rtlCol="0">
            <a:spAutoFit/>
          </a:bodyPr>
          <a:lstStyle/>
          <a:p>
            <a:r>
              <a:rPr lang="zh-CN" altLang="en-US" sz="2000" dirty="0" smtClean="0"/>
              <a:t>结合各客户端特性，</a:t>
            </a:r>
            <a:endParaRPr lang="en-US" altLang="zh-CN" sz="2000" dirty="0" smtClean="0"/>
          </a:p>
          <a:p>
            <a:r>
              <a:rPr lang="zh-CN" altLang="en-US" sz="2000" dirty="0" smtClean="0"/>
              <a:t>针对服务器</a:t>
            </a:r>
            <a:r>
              <a:rPr lang="zh-CN" altLang="en-US" sz="2000" dirty="0" smtClean="0">
                <a:solidFill>
                  <a:srgbClr val="FF0000"/>
                </a:solidFill>
              </a:rPr>
              <a:t>本文设计</a:t>
            </a:r>
            <a:r>
              <a:rPr lang="zh-CN" altLang="en-US" sz="2000" dirty="0" smtClean="0"/>
              <a:t>了如下结构</a:t>
            </a:r>
            <a:endParaRPr lang="zh-CN" altLang="en-US" sz="2000" dirty="0"/>
          </a:p>
        </p:txBody>
      </p:sp>
    </p:spTree>
    <p:custDataLst>
      <p:tags r:id="rId1"/>
    </p:custDataLst>
    <p:extLst>
      <p:ext uri="{BB962C8B-B14F-4D97-AF65-F5344CB8AC3E}">
        <p14:creationId xmlns:p14="http://schemas.microsoft.com/office/powerpoint/2010/main" val="3818890408"/>
      </p:ext>
    </p:extLst>
  </p:cSld>
  <p:clrMapOvr>
    <a:masterClrMapping/>
  </p:clrMapOvr>
  <mc:AlternateContent xmlns:mc="http://schemas.openxmlformats.org/markup-compatibility/2006" xmlns:p14="http://schemas.microsoft.com/office/powerpoint/2010/main">
    <mc:Choice Requires="p14">
      <p:transition spd="slow" p14:dur="2000" advTm="39960"/>
    </mc:Choice>
    <mc:Fallback xmlns="">
      <p:transition spd="slow" advTm="39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中央控制（服务器）</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28" y="2815666"/>
            <a:ext cx="889015" cy="707514"/>
          </a:xfrm>
          <a:prstGeom prst="rect">
            <a:avLst/>
          </a:prstGeom>
        </p:spPr>
      </p:pic>
      <p:sp>
        <p:nvSpPr>
          <p:cNvPr id="6" name="文本框 5"/>
          <p:cNvSpPr txBox="1"/>
          <p:nvPr/>
        </p:nvSpPr>
        <p:spPr>
          <a:xfrm>
            <a:off x="0" y="3546406"/>
            <a:ext cx="1670475" cy="307777"/>
          </a:xfrm>
          <a:prstGeom prst="rect">
            <a:avLst/>
          </a:prstGeom>
          <a:noFill/>
        </p:spPr>
        <p:txBody>
          <a:bodyPr wrap="none" rtlCol="0">
            <a:spAutoFit/>
          </a:bodyPr>
          <a:lstStyle/>
          <a:p>
            <a:r>
              <a:rPr lang="zh-CN" altLang="en-US" sz="1400" dirty="0" smtClean="0"/>
              <a:t>中央控制（服务器）</a:t>
            </a:r>
            <a:endParaRPr lang="zh-CN" altLang="en-US" sz="1400" dirty="0"/>
          </a:p>
        </p:txBody>
      </p:sp>
      <p:sp>
        <p:nvSpPr>
          <p:cNvPr id="7" name="左大括号 6"/>
          <p:cNvSpPr/>
          <p:nvPr/>
        </p:nvSpPr>
        <p:spPr bwMode="auto">
          <a:xfrm>
            <a:off x="2243104" y="1338338"/>
            <a:ext cx="560506" cy="4096642"/>
          </a:xfrm>
          <a:prstGeom prst="leftBrace">
            <a:avLst>
              <a:gd name="adj1" fmla="val 38566"/>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1" name="文本框 30"/>
          <p:cNvSpPr txBox="1"/>
          <p:nvPr/>
        </p:nvSpPr>
        <p:spPr>
          <a:xfrm>
            <a:off x="2887868" y="1376438"/>
            <a:ext cx="5715000" cy="4293483"/>
          </a:xfrm>
          <a:prstGeom prst="rect">
            <a:avLst/>
          </a:prstGeom>
          <a:noFill/>
        </p:spPr>
        <p:txBody>
          <a:bodyPr wrap="square" rtlCol="0">
            <a:spAutoFit/>
          </a:bodyPr>
          <a:lstStyle/>
          <a:p>
            <a:pPr>
              <a:lnSpc>
                <a:spcPct val="150000"/>
              </a:lnSpc>
            </a:pPr>
            <a:r>
              <a:rPr lang="en-US" altLang="zh-CN" sz="1800" dirty="0" err="1" smtClean="0">
                <a:solidFill>
                  <a:srgbClr val="132584"/>
                </a:solidFill>
              </a:rPr>
              <a:t>Git</a:t>
            </a:r>
            <a:r>
              <a:rPr lang="en-US" altLang="zh-CN" sz="1800" dirty="0" smtClean="0">
                <a:solidFill>
                  <a:srgbClr val="132584"/>
                </a:solidFill>
              </a:rPr>
              <a:t>                      </a:t>
            </a:r>
            <a:r>
              <a:rPr lang="zh-CN" altLang="en-US" sz="1800" dirty="0" smtClean="0">
                <a:solidFill>
                  <a:srgbClr val="132584"/>
                </a:solidFill>
              </a:rPr>
              <a:t>代码版本控制 </a:t>
            </a:r>
            <a:endParaRPr lang="en-US" altLang="zh-CN" sz="1800" dirty="0" smtClean="0">
              <a:solidFill>
                <a:srgbClr val="132584"/>
              </a:solidFill>
            </a:endParaRPr>
          </a:p>
          <a:p>
            <a:pPr>
              <a:lnSpc>
                <a:spcPct val="150000"/>
              </a:lnSpc>
            </a:pPr>
            <a:r>
              <a:rPr lang="en-US" altLang="zh-CN" sz="1800" dirty="0" smtClean="0">
                <a:solidFill>
                  <a:srgbClr val="132584"/>
                </a:solidFill>
              </a:rPr>
              <a:t>Maven                </a:t>
            </a:r>
            <a:r>
              <a:rPr lang="zh-CN" altLang="en-US" sz="1800" dirty="0" smtClean="0">
                <a:solidFill>
                  <a:srgbClr val="132584"/>
                </a:solidFill>
              </a:rPr>
              <a:t>项目构建</a:t>
            </a:r>
            <a:endParaRPr lang="en-US" altLang="zh-CN" sz="1800" dirty="0" smtClean="0">
              <a:solidFill>
                <a:srgbClr val="132584"/>
              </a:solidFill>
            </a:endParaRPr>
          </a:p>
          <a:p>
            <a:pPr>
              <a:lnSpc>
                <a:spcPct val="150000"/>
              </a:lnSpc>
            </a:pPr>
            <a:r>
              <a:rPr lang="en-US" altLang="zh-CN" sz="1800" dirty="0">
                <a:solidFill>
                  <a:srgbClr val="132584"/>
                </a:solidFill>
              </a:rPr>
              <a:t>Struts</a:t>
            </a:r>
          </a:p>
          <a:p>
            <a:pPr>
              <a:lnSpc>
                <a:spcPct val="150000"/>
              </a:lnSpc>
            </a:pPr>
            <a:r>
              <a:rPr lang="en-US" altLang="zh-CN" sz="1800" dirty="0">
                <a:solidFill>
                  <a:srgbClr val="132584"/>
                </a:solidFill>
              </a:rPr>
              <a:t>Spring</a:t>
            </a:r>
          </a:p>
          <a:p>
            <a:pPr>
              <a:lnSpc>
                <a:spcPct val="150000"/>
              </a:lnSpc>
            </a:pPr>
            <a:r>
              <a:rPr lang="en-US" altLang="zh-CN" sz="1800" dirty="0" smtClean="0">
                <a:solidFill>
                  <a:srgbClr val="132584"/>
                </a:solidFill>
              </a:rPr>
              <a:t>Hibernate              </a:t>
            </a:r>
            <a:r>
              <a:rPr lang="en-US" altLang="zh-CN" sz="2000" dirty="0" err="1" smtClean="0">
                <a:solidFill>
                  <a:srgbClr val="FF0000"/>
                </a:solidFill>
              </a:rPr>
              <a:t>JavaEE</a:t>
            </a:r>
            <a:endParaRPr lang="en-US" altLang="zh-CN" sz="2000" dirty="0">
              <a:solidFill>
                <a:srgbClr val="FF0000"/>
              </a:solidFill>
            </a:endParaRPr>
          </a:p>
          <a:p>
            <a:pPr>
              <a:lnSpc>
                <a:spcPct val="150000"/>
              </a:lnSpc>
            </a:pPr>
            <a:r>
              <a:rPr lang="en-US" altLang="zh-CN" sz="1800" dirty="0" err="1">
                <a:solidFill>
                  <a:srgbClr val="132584"/>
                </a:solidFill>
              </a:rPr>
              <a:t>MongDB</a:t>
            </a:r>
            <a:endParaRPr lang="en-US" altLang="zh-CN" sz="1800" dirty="0">
              <a:solidFill>
                <a:srgbClr val="132584"/>
              </a:solidFill>
            </a:endParaRPr>
          </a:p>
          <a:p>
            <a:pPr>
              <a:lnSpc>
                <a:spcPct val="150000"/>
              </a:lnSpc>
            </a:pPr>
            <a:r>
              <a:rPr lang="en-US" altLang="zh-CN" sz="1800" dirty="0" err="1" smtClean="0">
                <a:solidFill>
                  <a:srgbClr val="132584"/>
                </a:solidFill>
              </a:rPr>
              <a:t>MySql</a:t>
            </a:r>
            <a:endParaRPr lang="en-US" altLang="zh-CN" sz="1800" dirty="0" smtClean="0">
              <a:solidFill>
                <a:srgbClr val="132584"/>
              </a:solidFill>
            </a:endParaRPr>
          </a:p>
          <a:p>
            <a:pPr>
              <a:lnSpc>
                <a:spcPct val="150000"/>
              </a:lnSpc>
            </a:pPr>
            <a:r>
              <a:rPr lang="en-US" altLang="zh-CN" sz="1800" dirty="0" err="1" smtClean="0">
                <a:solidFill>
                  <a:srgbClr val="132584"/>
                </a:solidFill>
              </a:rPr>
              <a:t>Netty</a:t>
            </a:r>
            <a:r>
              <a:rPr lang="en-US" altLang="zh-CN" sz="1800" dirty="0" smtClean="0">
                <a:solidFill>
                  <a:srgbClr val="132584"/>
                </a:solidFill>
              </a:rPr>
              <a:t>                   TCP</a:t>
            </a:r>
            <a:r>
              <a:rPr lang="zh-CN" altLang="en-US" sz="1800" dirty="0" smtClean="0">
                <a:solidFill>
                  <a:srgbClr val="132584"/>
                </a:solidFill>
              </a:rPr>
              <a:t>协议，</a:t>
            </a:r>
            <a:r>
              <a:rPr lang="en-US" altLang="zh-CN" sz="1800" dirty="0" err="1" smtClean="0">
                <a:solidFill>
                  <a:srgbClr val="132584"/>
                </a:solidFill>
              </a:rPr>
              <a:t>WebSocket</a:t>
            </a:r>
            <a:r>
              <a:rPr lang="zh-CN" altLang="en-US" sz="1800" dirty="0" smtClean="0">
                <a:solidFill>
                  <a:srgbClr val="132584"/>
                </a:solidFill>
              </a:rPr>
              <a:t>协议支持</a:t>
            </a:r>
            <a:endParaRPr lang="en-US" altLang="zh-CN" sz="1800" dirty="0">
              <a:solidFill>
                <a:srgbClr val="132584"/>
              </a:solidFill>
            </a:endParaRPr>
          </a:p>
          <a:p>
            <a:r>
              <a:rPr lang="zh-CN" altLang="en-US" sz="1800" dirty="0">
                <a:solidFill>
                  <a:srgbClr val="132584"/>
                </a:solidFill>
              </a:rPr>
              <a:t>微</a:t>
            </a:r>
            <a:r>
              <a:rPr lang="zh-CN" altLang="en-US" sz="1800" dirty="0" smtClean="0">
                <a:solidFill>
                  <a:srgbClr val="132584"/>
                </a:solidFill>
              </a:rPr>
              <a:t>信公众号</a:t>
            </a:r>
            <a:r>
              <a:rPr lang="en-US" altLang="zh-CN" sz="1800" dirty="0" smtClean="0">
                <a:solidFill>
                  <a:srgbClr val="132584"/>
                </a:solidFill>
              </a:rPr>
              <a:t>API</a:t>
            </a:r>
          </a:p>
          <a:p>
            <a:pPr>
              <a:lnSpc>
                <a:spcPct val="150000"/>
              </a:lnSpc>
            </a:pPr>
            <a:r>
              <a:rPr lang="zh-CN" altLang="en-US" sz="1800" dirty="0">
                <a:solidFill>
                  <a:srgbClr val="132584"/>
                </a:solidFill>
              </a:rPr>
              <a:t>百</a:t>
            </a:r>
            <a:r>
              <a:rPr lang="zh-CN" altLang="en-US" sz="1800" dirty="0" smtClean="0">
                <a:solidFill>
                  <a:srgbClr val="132584"/>
                </a:solidFill>
              </a:rPr>
              <a:t>度地图</a:t>
            </a:r>
            <a:r>
              <a:rPr lang="en-US" altLang="zh-CN" sz="1800" dirty="0" smtClean="0">
                <a:solidFill>
                  <a:srgbClr val="132584"/>
                </a:solidFill>
              </a:rPr>
              <a:t>API</a:t>
            </a:r>
            <a:endParaRPr lang="en-US" altLang="zh-CN" sz="1800" dirty="0">
              <a:solidFill>
                <a:srgbClr val="132584"/>
              </a:solidFill>
            </a:endParaRPr>
          </a:p>
        </p:txBody>
      </p:sp>
      <p:sp>
        <p:nvSpPr>
          <p:cNvPr id="3" name="右箭头 2"/>
          <p:cNvSpPr/>
          <p:nvPr/>
        </p:nvSpPr>
        <p:spPr bwMode="auto">
          <a:xfrm>
            <a:off x="4102668" y="1504739"/>
            <a:ext cx="360084" cy="3048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2" name="右箭头 31"/>
          <p:cNvSpPr/>
          <p:nvPr/>
        </p:nvSpPr>
        <p:spPr bwMode="auto">
          <a:xfrm>
            <a:off x="4091931" y="1924602"/>
            <a:ext cx="360084" cy="3048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3" name="右大括号 12"/>
          <p:cNvSpPr/>
          <p:nvPr/>
        </p:nvSpPr>
        <p:spPr bwMode="auto">
          <a:xfrm>
            <a:off x="4051897" y="2373571"/>
            <a:ext cx="408642" cy="1814289"/>
          </a:xfrm>
          <a:prstGeom prst="rightBrace">
            <a:avLst>
              <a:gd name="adj1" fmla="val 23944"/>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3" name="右箭头 32"/>
          <p:cNvSpPr/>
          <p:nvPr/>
        </p:nvSpPr>
        <p:spPr bwMode="auto">
          <a:xfrm>
            <a:off x="4102668" y="4368768"/>
            <a:ext cx="360084" cy="3048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4" name="文本框 13"/>
          <p:cNvSpPr txBox="1"/>
          <p:nvPr/>
        </p:nvSpPr>
        <p:spPr>
          <a:xfrm>
            <a:off x="1636249" y="2635261"/>
            <a:ext cx="553998" cy="1323439"/>
          </a:xfrm>
          <a:prstGeom prst="rect">
            <a:avLst/>
          </a:prstGeom>
          <a:noFill/>
        </p:spPr>
        <p:txBody>
          <a:bodyPr vert="eaVert" wrap="none" rtlCol="0">
            <a:spAutoFit/>
          </a:bodyPr>
          <a:lstStyle/>
          <a:p>
            <a:r>
              <a:rPr lang="zh-CN" altLang="en-US" dirty="0" smtClean="0">
                <a:solidFill>
                  <a:srgbClr val="132584"/>
                </a:solidFill>
              </a:rPr>
              <a:t>技术实现</a:t>
            </a:r>
            <a:endParaRPr lang="zh-CN" altLang="en-US" dirty="0">
              <a:solidFill>
                <a:srgbClr val="132584"/>
              </a:solidFill>
            </a:endParaRPr>
          </a:p>
        </p:txBody>
      </p:sp>
      <p:sp>
        <p:nvSpPr>
          <p:cNvPr id="20" name="文本框 19"/>
          <p:cNvSpPr txBox="1"/>
          <p:nvPr/>
        </p:nvSpPr>
        <p:spPr>
          <a:xfrm>
            <a:off x="8031222" y="1338338"/>
            <a:ext cx="1107996" cy="1477328"/>
          </a:xfrm>
          <a:prstGeom prst="rect">
            <a:avLst/>
          </a:prstGeom>
          <a:noFill/>
        </p:spPr>
        <p:txBody>
          <a:bodyPr wrap="none" rtlCol="0">
            <a:spAutoFit/>
          </a:bodyPr>
          <a:lstStyle/>
          <a:p>
            <a:r>
              <a:rPr lang="zh-CN" altLang="en-US" sz="1800" dirty="0">
                <a:solidFill>
                  <a:srgbClr val="132584"/>
                </a:solidFill>
              </a:rPr>
              <a:t>实时</a:t>
            </a:r>
            <a:r>
              <a:rPr lang="zh-CN" altLang="en-US" sz="1800" dirty="0" smtClean="0">
                <a:solidFill>
                  <a:srgbClr val="132584"/>
                </a:solidFill>
              </a:rPr>
              <a:t>性高</a:t>
            </a:r>
            <a:endParaRPr lang="en-US" altLang="zh-CN" sz="1800" dirty="0" smtClean="0">
              <a:solidFill>
                <a:srgbClr val="132584"/>
              </a:solidFill>
            </a:endParaRPr>
          </a:p>
          <a:p>
            <a:r>
              <a:rPr lang="zh-CN" altLang="en-US" sz="1800" dirty="0" smtClean="0">
                <a:solidFill>
                  <a:srgbClr val="132584"/>
                </a:solidFill>
              </a:rPr>
              <a:t>高负载</a:t>
            </a:r>
            <a:endParaRPr lang="en-US" altLang="zh-CN" sz="1800" dirty="0" smtClean="0">
              <a:solidFill>
                <a:srgbClr val="132584"/>
              </a:solidFill>
            </a:endParaRPr>
          </a:p>
          <a:p>
            <a:r>
              <a:rPr lang="zh-CN" altLang="en-US" sz="1800" dirty="0">
                <a:solidFill>
                  <a:srgbClr val="132584"/>
                </a:solidFill>
              </a:rPr>
              <a:t>高</a:t>
            </a:r>
            <a:r>
              <a:rPr lang="zh-CN" altLang="en-US" sz="1800" dirty="0" smtClean="0">
                <a:solidFill>
                  <a:srgbClr val="132584"/>
                </a:solidFill>
              </a:rPr>
              <a:t>并发</a:t>
            </a:r>
            <a:endParaRPr lang="en-US" altLang="zh-CN" sz="1800" dirty="0" smtClean="0">
              <a:solidFill>
                <a:srgbClr val="132584"/>
              </a:solidFill>
            </a:endParaRPr>
          </a:p>
          <a:p>
            <a:r>
              <a:rPr lang="zh-CN" altLang="en-US" sz="1800" dirty="0" smtClean="0">
                <a:solidFill>
                  <a:srgbClr val="132584"/>
                </a:solidFill>
              </a:rPr>
              <a:t>稳定性高</a:t>
            </a:r>
            <a:endParaRPr lang="en-US" altLang="zh-CN" sz="1800" dirty="0" smtClean="0">
              <a:solidFill>
                <a:srgbClr val="132584"/>
              </a:solidFill>
            </a:endParaRPr>
          </a:p>
          <a:p>
            <a:r>
              <a:rPr lang="zh-CN" altLang="en-US" sz="1800" dirty="0" smtClean="0">
                <a:solidFill>
                  <a:srgbClr val="132584"/>
                </a:solidFill>
              </a:rPr>
              <a:t>鲁棒性高</a:t>
            </a:r>
            <a:endParaRPr lang="zh-CN" altLang="en-US" sz="1800" dirty="0">
              <a:solidFill>
                <a:srgbClr val="132584"/>
              </a:solidFill>
            </a:endParaRPr>
          </a:p>
        </p:txBody>
      </p:sp>
      <p:sp>
        <p:nvSpPr>
          <p:cNvPr id="19" name="文本框 18"/>
          <p:cNvSpPr txBox="1"/>
          <p:nvPr/>
        </p:nvSpPr>
        <p:spPr>
          <a:xfrm>
            <a:off x="404037" y="5804343"/>
            <a:ext cx="8578022" cy="707886"/>
          </a:xfrm>
          <a:prstGeom prst="rect">
            <a:avLst/>
          </a:prstGeom>
          <a:noFill/>
        </p:spPr>
        <p:txBody>
          <a:bodyPr wrap="square" rtlCol="0">
            <a:spAutoFit/>
          </a:bodyPr>
          <a:lstStyle/>
          <a:p>
            <a:r>
              <a:rPr lang="zh-CN" altLang="en-US" sz="2000" dirty="0" smtClean="0"/>
              <a:t>通过</a:t>
            </a:r>
            <a:r>
              <a:rPr lang="en-US" altLang="zh-CN" sz="2000" dirty="0" smtClean="0">
                <a:solidFill>
                  <a:srgbClr val="FF0000"/>
                </a:solidFill>
              </a:rPr>
              <a:t>2</a:t>
            </a:r>
            <a:r>
              <a:rPr lang="zh-CN" altLang="en-US" sz="2000" dirty="0" smtClean="0">
                <a:solidFill>
                  <a:srgbClr val="FF0000"/>
                </a:solidFill>
              </a:rPr>
              <a:t>万行</a:t>
            </a:r>
            <a:r>
              <a:rPr lang="zh-CN" altLang="en-US" sz="2000" dirty="0" smtClean="0"/>
              <a:t>独立代码，满足了和</a:t>
            </a:r>
            <a:r>
              <a:rPr lang="zh-CN" altLang="en-US" sz="2000" dirty="0"/>
              <a:t>无</a:t>
            </a:r>
            <a:r>
              <a:rPr lang="zh-CN" altLang="en-US" sz="2000" dirty="0" smtClean="0"/>
              <a:t>人车以及后台管理</a:t>
            </a:r>
            <a:r>
              <a:rPr lang="zh-CN" altLang="en-US" sz="2000" dirty="0" smtClean="0">
                <a:solidFill>
                  <a:srgbClr val="FF0000"/>
                </a:solidFill>
              </a:rPr>
              <a:t>实时高效</a:t>
            </a:r>
            <a:r>
              <a:rPr lang="zh-CN" altLang="en-US" sz="2000" dirty="0" smtClean="0"/>
              <a:t>通信，满足了</a:t>
            </a:r>
            <a:r>
              <a:rPr lang="zh-CN" altLang="en-US" sz="2000" dirty="0" smtClean="0">
                <a:solidFill>
                  <a:srgbClr val="FF0000"/>
                </a:solidFill>
              </a:rPr>
              <a:t>高负载</a:t>
            </a:r>
            <a:r>
              <a:rPr lang="zh-CN" altLang="en-US" sz="2000" dirty="0" smtClean="0"/>
              <a:t>，</a:t>
            </a:r>
            <a:r>
              <a:rPr lang="zh-CN" altLang="en-US" sz="2000" dirty="0" smtClean="0">
                <a:solidFill>
                  <a:srgbClr val="FF0000"/>
                </a:solidFill>
              </a:rPr>
              <a:t>高并发</a:t>
            </a:r>
            <a:r>
              <a:rPr lang="zh-CN" altLang="en-US" sz="2000" dirty="0" smtClean="0"/>
              <a:t>的需求，具有非常良好的</a:t>
            </a:r>
            <a:r>
              <a:rPr lang="zh-CN" altLang="en-US" sz="2000" dirty="0" smtClean="0">
                <a:solidFill>
                  <a:srgbClr val="FF0000"/>
                </a:solidFill>
              </a:rPr>
              <a:t>鲁棒性</a:t>
            </a:r>
            <a:r>
              <a:rPr lang="zh-CN" altLang="en-US" sz="2000" dirty="0" smtClean="0"/>
              <a:t>。</a:t>
            </a:r>
            <a:endParaRPr lang="zh-CN" altLang="en-US" sz="2000" dirty="0"/>
          </a:p>
        </p:txBody>
      </p:sp>
    </p:spTree>
    <p:extLst>
      <p:ext uri="{BB962C8B-B14F-4D97-AF65-F5344CB8AC3E}">
        <p14:creationId xmlns:p14="http://schemas.microsoft.com/office/powerpoint/2010/main" val="3448781684"/>
      </p:ext>
    </p:extLst>
  </p:cSld>
  <p:clrMapOvr>
    <a:masterClrMapping/>
  </p:clrMapOvr>
  <mc:AlternateContent xmlns:mc="http://schemas.openxmlformats.org/markup-compatibility/2006" xmlns:p14="http://schemas.microsoft.com/office/powerpoint/2010/main">
    <mc:Choice Requires="p14">
      <p:transition spd="slow" p14:dur="2000" advTm="25016"/>
    </mc:Choice>
    <mc:Fallback xmlns="">
      <p:transition spd="slow" advTm="25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问题提出</a:t>
            </a:r>
            <a:endParaRPr lang="zh-CN" altLang="en-US" dirty="0"/>
          </a:p>
        </p:txBody>
      </p:sp>
      <p:sp>
        <p:nvSpPr>
          <p:cNvPr id="3" name="内容占位符 2"/>
          <p:cNvSpPr>
            <a:spLocks noGrp="1"/>
          </p:cNvSpPr>
          <p:nvPr>
            <p:ph idx="1"/>
          </p:nvPr>
        </p:nvSpPr>
        <p:spPr>
          <a:xfrm>
            <a:off x="431800" y="1268413"/>
            <a:ext cx="8559800" cy="3608387"/>
          </a:xfrm>
        </p:spPr>
        <p:txBody>
          <a:bodyPr/>
          <a:lstStyle/>
          <a:p>
            <a:pPr marL="449263" lvl="2" indent="-449263">
              <a:lnSpc>
                <a:spcPct val="110000"/>
              </a:lnSpc>
              <a:buSzPct val="120000"/>
              <a:buBlip>
                <a:blip r:embed="rId2"/>
              </a:buBlip>
            </a:pPr>
            <a:r>
              <a:rPr lang="zh-CN" altLang="en-US" dirty="0" smtClean="0">
                <a:solidFill>
                  <a:schemeClr val="bg1">
                    <a:lumMod val="65000"/>
                  </a:schemeClr>
                </a:solidFill>
                <a:latin typeface="+mn-ea"/>
                <a:ea typeface="+mn-ea"/>
              </a:rPr>
              <a:t>现有全自动交通系统运行</a:t>
            </a:r>
            <a:r>
              <a:rPr lang="zh-CN" altLang="en-US" dirty="0">
                <a:solidFill>
                  <a:schemeClr val="bg1">
                    <a:lumMod val="65000"/>
                  </a:schemeClr>
                </a:solidFill>
                <a:latin typeface="+mn-ea"/>
                <a:ea typeface="+mn-ea"/>
              </a:rPr>
              <a:t>路线单一</a:t>
            </a:r>
            <a:r>
              <a:rPr lang="zh-CN" altLang="en-US" dirty="0" smtClean="0">
                <a:solidFill>
                  <a:schemeClr val="bg1">
                    <a:lumMod val="65000"/>
                  </a:schemeClr>
                </a:solidFill>
                <a:latin typeface="+mn-ea"/>
                <a:ea typeface="+mn-ea"/>
              </a:rPr>
              <a:t>，呼叫系统不灵活</a:t>
            </a:r>
            <a:endParaRPr lang="en-US" altLang="zh-CN" dirty="0" smtClean="0">
              <a:solidFill>
                <a:schemeClr val="bg1">
                  <a:lumMod val="65000"/>
                </a:schemeClr>
              </a:solidFill>
              <a:latin typeface="+mn-ea"/>
              <a:ea typeface="+mn-ea"/>
            </a:endParaRPr>
          </a:p>
          <a:p>
            <a:pPr marL="857250" lvl="3" indent="-449263">
              <a:lnSpc>
                <a:spcPct val="110000"/>
              </a:lnSpc>
              <a:buSzPct val="120000"/>
              <a:buBlip>
                <a:blip r:embed="rId2"/>
              </a:buBlip>
            </a:pPr>
            <a:r>
              <a:rPr lang="zh-CN" altLang="en-US" dirty="0" smtClean="0">
                <a:solidFill>
                  <a:schemeClr val="bg1">
                    <a:lumMod val="65000"/>
                  </a:schemeClr>
                </a:solidFill>
                <a:latin typeface="+mn-ea"/>
                <a:ea typeface="+mn-ea"/>
              </a:rPr>
              <a:t>本文设计并开发车辆呼叫系统</a:t>
            </a:r>
            <a:endParaRPr lang="en-US" altLang="zh-CN" dirty="0" smtClean="0">
              <a:solidFill>
                <a:schemeClr val="bg1">
                  <a:lumMod val="65000"/>
                </a:schemeClr>
              </a:solidFill>
              <a:latin typeface="+mn-ea"/>
              <a:ea typeface="+mn-ea"/>
            </a:endParaRPr>
          </a:p>
          <a:p>
            <a:pPr marL="857250" lvl="3" indent="-449263">
              <a:lnSpc>
                <a:spcPct val="110000"/>
              </a:lnSpc>
              <a:buSzPct val="120000"/>
              <a:buBlip>
                <a:blip r:embed="rId2"/>
              </a:buBlip>
            </a:pPr>
            <a:r>
              <a:rPr lang="zh-CN" altLang="en-US" dirty="0" smtClean="0">
                <a:solidFill>
                  <a:schemeClr val="bg1">
                    <a:lumMod val="65000"/>
                  </a:schemeClr>
                </a:solidFill>
                <a:latin typeface="+mn-ea"/>
                <a:ea typeface="+mn-ea"/>
              </a:rPr>
              <a:t>面向企业级</a:t>
            </a:r>
            <a:endParaRPr lang="en-US" altLang="zh-CN" dirty="0" smtClean="0">
              <a:solidFill>
                <a:schemeClr val="bg1">
                  <a:lumMod val="65000"/>
                </a:schemeClr>
              </a:solidFill>
              <a:latin typeface="+mn-ea"/>
              <a:ea typeface="+mn-ea"/>
            </a:endParaRPr>
          </a:p>
          <a:p>
            <a:pPr marL="857250" lvl="3" indent="-449263">
              <a:lnSpc>
                <a:spcPct val="110000"/>
              </a:lnSpc>
              <a:buSzPct val="120000"/>
              <a:buBlip>
                <a:blip r:embed="rId2"/>
              </a:buBlip>
            </a:pPr>
            <a:r>
              <a:rPr lang="zh-CN" altLang="en-US" dirty="0" smtClean="0">
                <a:solidFill>
                  <a:schemeClr val="bg1">
                    <a:lumMod val="65000"/>
                  </a:schemeClr>
                </a:solidFill>
                <a:latin typeface="+mn-ea"/>
                <a:ea typeface="+mn-ea"/>
              </a:rPr>
              <a:t>基于</a:t>
            </a:r>
            <a:r>
              <a:rPr lang="en-US" altLang="zh-CN" dirty="0" err="1" smtClean="0">
                <a:solidFill>
                  <a:schemeClr val="bg1">
                    <a:lumMod val="65000"/>
                  </a:schemeClr>
                </a:solidFill>
                <a:latin typeface="+mn-ea"/>
                <a:ea typeface="+mn-ea"/>
              </a:rPr>
              <a:t>JavaEE</a:t>
            </a:r>
            <a:r>
              <a:rPr lang="en-US" altLang="zh-CN" dirty="0" smtClean="0">
                <a:solidFill>
                  <a:schemeClr val="bg1">
                    <a:lumMod val="65000"/>
                  </a:schemeClr>
                </a:solidFill>
                <a:latin typeface="+mn-ea"/>
                <a:ea typeface="+mn-ea"/>
              </a:rPr>
              <a:t>,</a:t>
            </a:r>
            <a:r>
              <a:rPr lang="zh-CN" altLang="en-US" dirty="0" smtClean="0">
                <a:solidFill>
                  <a:schemeClr val="bg1">
                    <a:lumMod val="65000"/>
                  </a:schemeClr>
                </a:solidFill>
                <a:latin typeface="+mn-ea"/>
                <a:ea typeface="+mn-ea"/>
              </a:rPr>
              <a:t>微信和百度地图          </a:t>
            </a:r>
            <a:endParaRPr lang="en-US" altLang="zh-CN" dirty="0" smtClean="0">
              <a:solidFill>
                <a:schemeClr val="bg1">
                  <a:lumMod val="65000"/>
                </a:schemeClr>
              </a:solidFill>
              <a:latin typeface="+mn-ea"/>
              <a:ea typeface="+mn-ea"/>
            </a:endParaRPr>
          </a:p>
          <a:p>
            <a:pPr marL="0" lvl="2" indent="0">
              <a:lnSpc>
                <a:spcPct val="110000"/>
              </a:lnSpc>
              <a:buSzPct val="120000"/>
              <a:buNone/>
            </a:pPr>
            <a:endParaRPr lang="en-US" altLang="zh-CN" dirty="0">
              <a:solidFill>
                <a:srgbClr val="FF0000"/>
              </a:solidFill>
              <a:latin typeface="+mn-ea"/>
              <a:ea typeface="+mn-ea"/>
            </a:endParaRPr>
          </a:p>
          <a:p>
            <a:r>
              <a:rPr lang="zh-CN" altLang="en-US" sz="2400" dirty="0" smtClean="0">
                <a:solidFill>
                  <a:srgbClr val="132584"/>
                </a:solidFill>
                <a:latin typeface="+mn-ea"/>
              </a:rPr>
              <a:t>现有</a:t>
            </a:r>
            <a:r>
              <a:rPr lang="zh-CN" altLang="en-US" sz="2400" dirty="0"/>
              <a:t>车辆调度</a:t>
            </a:r>
            <a:r>
              <a:rPr lang="zh-CN" altLang="en-US" sz="2400" dirty="0" smtClean="0"/>
              <a:t>算法对于全自动交通系统</a:t>
            </a:r>
            <a:r>
              <a:rPr lang="zh-CN" altLang="en-US" sz="2400" dirty="0" smtClean="0">
                <a:solidFill>
                  <a:srgbClr val="FF0000"/>
                </a:solidFill>
              </a:rPr>
              <a:t>效率不高，稳定性差</a:t>
            </a:r>
            <a:endParaRPr lang="zh-CN" altLang="en-US" sz="2400" dirty="0"/>
          </a:p>
          <a:p>
            <a:pPr marL="857250" lvl="3" indent="-449263">
              <a:lnSpc>
                <a:spcPct val="110000"/>
              </a:lnSpc>
              <a:buSzPct val="120000"/>
              <a:buBlip>
                <a:blip r:embed="rId2"/>
              </a:buBlip>
            </a:pPr>
            <a:r>
              <a:rPr lang="zh-CN" altLang="en-US" dirty="0" smtClean="0">
                <a:solidFill>
                  <a:srgbClr val="132584"/>
                </a:solidFill>
                <a:latin typeface="+mn-ea"/>
                <a:ea typeface="+mn-ea"/>
              </a:rPr>
              <a:t>面向全自动交通系统的遗传算法和贪婪算法</a:t>
            </a:r>
            <a:endParaRPr lang="en-US" altLang="zh-CN" dirty="0" smtClean="0">
              <a:solidFill>
                <a:srgbClr val="132584"/>
              </a:solidFill>
              <a:latin typeface="+mn-ea"/>
              <a:ea typeface="+mn-ea"/>
            </a:endParaRPr>
          </a:p>
          <a:p>
            <a:pPr marL="857250" lvl="3" indent="-449263">
              <a:lnSpc>
                <a:spcPct val="110000"/>
              </a:lnSpc>
              <a:buSzPct val="120000"/>
              <a:buBlip>
                <a:blip r:embed="rId2"/>
              </a:buBlip>
            </a:pPr>
            <a:r>
              <a:rPr lang="zh-CN" altLang="en-US" dirty="0" smtClean="0">
                <a:solidFill>
                  <a:srgbClr val="132584"/>
                </a:solidFill>
                <a:latin typeface="+mn-ea"/>
                <a:ea typeface="+mn-ea"/>
              </a:rPr>
              <a:t>结合二者优点，规避其缺点</a:t>
            </a:r>
            <a:endParaRPr lang="en-US" altLang="zh-CN" dirty="0" smtClean="0">
              <a:solidFill>
                <a:srgbClr val="132584"/>
              </a:solidFill>
              <a:latin typeface="+mn-ea"/>
              <a:ea typeface="+mn-ea"/>
            </a:endParaRPr>
          </a:p>
          <a:p>
            <a:pPr marL="857250" lvl="3" indent="-449263">
              <a:lnSpc>
                <a:spcPct val="110000"/>
              </a:lnSpc>
              <a:buSzPct val="120000"/>
              <a:buBlip>
                <a:blip r:embed="rId2"/>
              </a:buBlip>
            </a:pPr>
            <a:r>
              <a:rPr lang="zh-CN" altLang="en-US" dirty="0" smtClean="0">
                <a:solidFill>
                  <a:srgbClr val="132584"/>
                </a:solidFill>
                <a:latin typeface="+mn-ea"/>
                <a:ea typeface="+mn-ea"/>
              </a:rPr>
              <a:t>本文</a:t>
            </a:r>
            <a:r>
              <a:rPr lang="zh-CN" altLang="en-US" dirty="0">
                <a:solidFill>
                  <a:srgbClr val="132584"/>
                </a:solidFill>
                <a:latin typeface="+mn-ea"/>
                <a:ea typeface="+mn-ea"/>
              </a:rPr>
              <a:t>提出了聚类贪婪遗传算法</a:t>
            </a:r>
            <a:endParaRPr lang="en-US" altLang="zh-CN" dirty="0">
              <a:solidFill>
                <a:srgbClr val="132584"/>
              </a:solidFill>
              <a:latin typeface="+mn-ea"/>
              <a:ea typeface="+mn-ea"/>
            </a:endParaRPr>
          </a:p>
          <a:p>
            <a:pPr marL="857250" lvl="3" indent="-449263">
              <a:lnSpc>
                <a:spcPct val="110000"/>
              </a:lnSpc>
              <a:buSzPct val="120000"/>
              <a:buBlip>
                <a:blip r:embed="rId2"/>
              </a:buBlip>
            </a:pPr>
            <a:endParaRPr lang="en-US" altLang="zh-CN" dirty="0"/>
          </a:p>
          <a:p>
            <a:pPr marL="857250" lvl="3" indent="-449263">
              <a:lnSpc>
                <a:spcPct val="110000"/>
              </a:lnSpc>
              <a:buSzPct val="120000"/>
              <a:buBlip>
                <a:blip r:embed="rId2"/>
              </a:buBlip>
            </a:pPr>
            <a:endParaRPr lang="en-US" altLang="zh-CN" dirty="0" smtClean="0"/>
          </a:p>
        </p:txBody>
      </p:sp>
      <p:grpSp>
        <p:nvGrpSpPr>
          <p:cNvPr id="7" name="组合 6"/>
          <p:cNvGrpSpPr/>
          <p:nvPr/>
        </p:nvGrpSpPr>
        <p:grpSpPr>
          <a:xfrm>
            <a:off x="4953000" y="1710034"/>
            <a:ext cx="2336125" cy="461665"/>
            <a:chOff x="4953000" y="1710034"/>
            <a:chExt cx="2336125" cy="461665"/>
          </a:xfrm>
        </p:grpSpPr>
        <p:sp>
          <p:nvSpPr>
            <p:cNvPr id="5" name="右箭头 4"/>
            <p:cNvSpPr/>
            <p:nvPr/>
          </p:nvSpPr>
          <p:spPr bwMode="auto">
            <a:xfrm>
              <a:off x="4953000" y="1828800"/>
              <a:ext cx="304800" cy="228600"/>
            </a:xfrm>
            <a:prstGeom prst="rightArrow">
              <a:avLst/>
            </a:prstGeom>
            <a:noFill/>
            <a:ln w="28575" cap="flat" cmpd="sng" algn="ctr">
              <a:solidFill>
                <a:schemeClr val="bg1">
                  <a:lumMod val="50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6" name="文本框 5"/>
            <p:cNvSpPr txBox="1"/>
            <p:nvPr/>
          </p:nvSpPr>
          <p:spPr>
            <a:xfrm>
              <a:off x="5257800" y="1710034"/>
              <a:ext cx="2031325" cy="461665"/>
            </a:xfrm>
            <a:prstGeom prst="rect">
              <a:avLst/>
            </a:prstGeom>
            <a:noFill/>
          </p:spPr>
          <p:txBody>
            <a:bodyPr wrap="none" rtlCol="0">
              <a:spAutoFit/>
            </a:bodyPr>
            <a:lstStyle/>
            <a:p>
              <a:r>
                <a:rPr lang="zh-CN" altLang="en-US" dirty="0" smtClean="0">
                  <a:solidFill>
                    <a:schemeClr val="bg1">
                      <a:lumMod val="65000"/>
                    </a:schemeClr>
                  </a:solidFill>
                </a:rPr>
                <a:t>车辆调度算法</a:t>
              </a:r>
              <a:endParaRPr lang="zh-CN" altLang="en-US" dirty="0">
                <a:solidFill>
                  <a:schemeClr val="bg1">
                    <a:lumMod val="65000"/>
                  </a:schemeClr>
                </a:solidFill>
              </a:endParaRPr>
            </a:p>
          </p:txBody>
        </p:sp>
      </p:grpSp>
      <p:sp>
        <p:nvSpPr>
          <p:cNvPr id="4" name="圆角矩形 3"/>
          <p:cNvSpPr/>
          <p:nvPr/>
        </p:nvSpPr>
        <p:spPr bwMode="auto">
          <a:xfrm>
            <a:off x="402492" y="3352800"/>
            <a:ext cx="8589108" cy="1752600"/>
          </a:xfrm>
          <a:prstGeom prst="roundRect">
            <a:avLst/>
          </a:prstGeom>
          <a:no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83404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sp>
        <p:nvSpPr>
          <p:cNvPr id="3" name="内容占位符 2"/>
          <p:cNvSpPr>
            <a:spLocks noGrp="1"/>
          </p:cNvSpPr>
          <p:nvPr>
            <p:ph idx="1"/>
          </p:nvPr>
        </p:nvSpPr>
        <p:spPr>
          <a:xfrm>
            <a:off x="388203" y="3173712"/>
            <a:ext cx="3606800" cy="560387"/>
          </a:xfrm>
        </p:spPr>
        <p:txBody>
          <a:bodyPr/>
          <a:lstStyle/>
          <a:p>
            <a:r>
              <a:rPr lang="zh-CN" altLang="en-US" dirty="0" smtClean="0">
                <a:solidFill>
                  <a:srgbClr val="FF0000"/>
                </a:solidFill>
              </a:rPr>
              <a:t>车辆调度算法研究</a:t>
            </a:r>
            <a:endParaRPr lang="en-US" altLang="zh-CN" dirty="0" smtClean="0">
              <a:solidFill>
                <a:srgbClr val="FF0000"/>
              </a:solidFill>
            </a:endParaRPr>
          </a:p>
          <a:p>
            <a:pPr lvl="1"/>
            <a:endParaRPr lang="zh-CN" altLang="en-US" dirty="0">
              <a:solidFill>
                <a:srgbClr val="FF0000"/>
              </a:solidFill>
            </a:endParaRPr>
          </a:p>
        </p:txBody>
      </p:sp>
      <p:sp>
        <p:nvSpPr>
          <p:cNvPr id="4" name="内容占位符 2"/>
          <p:cNvSpPr txBox="1">
            <a:spLocks/>
          </p:cNvSpPr>
          <p:nvPr/>
        </p:nvSpPr>
        <p:spPr bwMode="auto">
          <a:xfrm>
            <a:off x="405788" y="1369918"/>
            <a:ext cx="360680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bg1">
                    <a:lumMod val="65000"/>
                  </a:schemeClr>
                </a:solidFill>
              </a:rPr>
              <a:t>车辆呼叫系统</a:t>
            </a:r>
            <a:endParaRPr lang="zh-CN" altLang="en-US" dirty="0">
              <a:solidFill>
                <a:schemeClr val="bg1">
                  <a:lumMod val="65000"/>
                </a:schemeClr>
              </a:solidFill>
            </a:endParaRPr>
          </a:p>
        </p:txBody>
      </p:sp>
      <p:sp>
        <p:nvSpPr>
          <p:cNvPr id="5" name="内容占位符 2"/>
          <p:cNvSpPr txBox="1">
            <a:spLocks/>
          </p:cNvSpPr>
          <p:nvPr/>
        </p:nvSpPr>
        <p:spPr bwMode="auto">
          <a:xfrm>
            <a:off x="417511" y="4977508"/>
            <a:ext cx="360680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总结与展望</a:t>
            </a:r>
            <a:endParaRPr lang="zh-CN" altLang="en-US" dirty="0"/>
          </a:p>
        </p:txBody>
      </p:sp>
      <p:sp>
        <p:nvSpPr>
          <p:cNvPr id="6" name="左大括号 5"/>
          <p:cNvSpPr/>
          <p:nvPr/>
        </p:nvSpPr>
        <p:spPr bwMode="auto">
          <a:xfrm>
            <a:off x="3990240" y="2672157"/>
            <a:ext cx="457200" cy="1373987"/>
          </a:xfrm>
          <a:prstGeom prst="leftBrace">
            <a:avLst>
              <a:gd name="adj1" fmla="val 33333"/>
              <a:gd name="adj2" fmla="val 50000"/>
            </a:avLst>
          </a:prstGeom>
          <a:no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7" name="文本框 6"/>
          <p:cNvSpPr txBox="1"/>
          <p:nvPr/>
        </p:nvSpPr>
        <p:spPr>
          <a:xfrm>
            <a:off x="4419082" y="2672157"/>
            <a:ext cx="2236510" cy="1323439"/>
          </a:xfrm>
          <a:prstGeom prst="rect">
            <a:avLst/>
          </a:prstGeom>
          <a:noFill/>
        </p:spPr>
        <p:txBody>
          <a:bodyPr wrap="none" rtlCol="0">
            <a:spAutoFit/>
          </a:bodyPr>
          <a:lstStyle/>
          <a:p>
            <a:r>
              <a:rPr lang="zh-CN" altLang="en-US" sz="2000" dirty="0" smtClean="0">
                <a:solidFill>
                  <a:srgbClr val="FF0000"/>
                </a:solidFill>
              </a:rPr>
              <a:t>遗传算法</a:t>
            </a:r>
            <a:endParaRPr lang="en-US" altLang="zh-CN" sz="2000" dirty="0" smtClean="0">
              <a:solidFill>
                <a:srgbClr val="FF0000"/>
              </a:solidFill>
            </a:endParaRPr>
          </a:p>
          <a:p>
            <a:r>
              <a:rPr lang="zh-CN" altLang="en-US" sz="2000" dirty="0" smtClean="0">
                <a:solidFill>
                  <a:srgbClr val="FF0000"/>
                </a:solidFill>
              </a:rPr>
              <a:t>贪婪算法</a:t>
            </a:r>
            <a:endParaRPr lang="en-US" altLang="zh-CN" sz="2000" dirty="0" smtClean="0">
              <a:solidFill>
                <a:srgbClr val="FF0000"/>
              </a:solidFill>
            </a:endParaRPr>
          </a:p>
          <a:p>
            <a:r>
              <a:rPr lang="zh-CN" altLang="en-US" sz="2000" dirty="0" smtClean="0">
                <a:solidFill>
                  <a:srgbClr val="FF0000"/>
                </a:solidFill>
              </a:rPr>
              <a:t>聚类贪婪遗传算法</a:t>
            </a:r>
            <a:endParaRPr lang="en-US" altLang="zh-CN" sz="2000" dirty="0" smtClean="0">
              <a:solidFill>
                <a:srgbClr val="FF0000"/>
              </a:solidFill>
            </a:endParaRPr>
          </a:p>
          <a:p>
            <a:r>
              <a:rPr lang="zh-CN" altLang="en-US" sz="2000" dirty="0">
                <a:solidFill>
                  <a:srgbClr val="FF0000"/>
                </a:solidFill>
              </a:rPr>
              <a:t>实验</a:t>
            </a:r>
          </a:p>
        </p:txBody>
      </p:sp>
      <p:sp>
        <p:nvSpPr>
          <p:cNvPr id="8" name="左大括号 7"/>
          <p:cNvSpPr/>
          <p:nvPr/>
        </p:nvSpPr>
        <p:spPr bwMode="auto">
          <a:xfrm>
            <a:off x="3250588" y="963117"/>
            <a:ext cx="457200" cy="1373987"/>
          </a:xfrm>
          <a:prstGeom prst="leftBrace">
            <a:avLst>
              <a:gd name="adj1" fmla="val 33333"/>
              <a:gd name="adj2" fmla="val 50000"/>
            </a:avLst>
          </a:prstGeom>
          <a:noFill/>
          <a:ln w="28575" cap="flat" cmpd="sng" algn="ctr">
            <a:solidFill>
              <a:schemeClr val="bg1">
                <a:lumMod val="6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9" name="文本框 8"/>
          <p:cNvSpPr txBox="1"/>
          <p:nvPr/>
        </p:nvSpPr>
        <p:spPr>
          <a:xfrm>
            <a:off x="3622062" y="996197"/>
            <a:ext cx="1467068" cy="1323439"/>
          </a:xfrm>
          <a:prstGeom prst="rect">
            <a:avLst/>
          </a:prstGeom>
          <a:noFill/>
        </p:spPr>
        <p:txBody>
          <a:bodyPr wrap="none" rtlCol="0">
            <a:spAutoFit/>
          </a:bodyPr>
          <a:lstStyle>
            <a:defPPr>
              <a:defRPr lang="zh-CN"/>
            </a:defPPr>
            <a:lvl1pPr>
              <a:defRPr sz="1800">
                <a:solidFill>
                  <a:srgbClr val="132584"/>
                </a:solidFill>
              </a:defRPr>
            </a:lvl1pPr>
          </a:lstStyle>
          <a:p>
            <a:r>
              <a:rPr lang="zh-CN" altLang="en-US" sz="2000" dirty="0">
                <a:solidFill>
                  <a:schemeClr val="bg1">
                    <a:lumMod val="65000"/>
                  </a:schemeClr>
                </a:solidFill>
              </a:rPr>
              <a:t>无人车</a:t>
            </a:r>
            <a:endParaRPr lang="en-US" altLang="zh-CN" sz="2000" dirty="0">
              <a:solidFill>
                <a:schemeClr val="bg1">
                  <a:lumMod val="65000"/>
                </a:schemeClr>
              </a:solidFill>
            </a:endParaRPr>
          </a:p>
          <a:p>
            <a:r>
              <a:rPr lang="zh-CN" altLang="en-US" sz="2000" dirty="0">
                <a:solidFill>
                  <a:schemeClr val="bg1">
                    <a:lumMod val="65000"/>
                  </a:schemeClr>
                </a:solidFill>
              </a:rPr>
              <a:t>乘客微信端</a:t>
            </a:r>
            <a:endParaRPr lang="en-US" altLang="zh-CN" sz="2000" dirty="0">
              <a:solidFill>
                <a:schemeClr val="bg1">
                  <a:lumMod val="65000"/>
                </a:schemeClr>
              </a:solidFill>
            </a:endParaRPr>
          </a:p>
          <a:p>
            <a:r>
              <a:rPr lang="zh-CN" altLang="en-US" sz="2000" dirty="0">
                <a:solidFill>
                  <a:schemeClr val="bg1">
                    <a:lumMod val="65000"/>
                  </a:schemeClr>
                </a:solidFill>
              </a:rPr>
              <a:t>后台管理</a:t>
            </a:r>
            <a:endParaRPr lang="en-US" altLang="zh-CN" sz="2000" dirty="0">
              <a:solidFill>
                <a:schemeClr val="bg1">
                  <a:lumMod val="65000"/>
                </a:schemeClr>
              </a:solidFill>
            </a:endParaRPr>
          </a:p>
          <a:p>
            <a:r>
              <a:rPr lang="zh-CN" altLang="en-US" sz="2000" dirty="0">
                <a:solidFill>
                  <a:schemeClr val="bg1">
                    <a:lumMod val="65000"/>
                  </a:schemeClr>
                </a:solidFill>
              </a:rPr>
              <a:t>中央控制</a:t>
            </a:r>
          </a:p>
        </p:txBody>
      </p:sp>
    </p:spTree>
    <p:extLst>
      <p:ext uri="{BB962C8B-B14F-4D97-AF65-F5344CB8AC3E}">
        <p14:creationId xmlns:p14="http://schemas.microsoft.com/office/powerpoint/2010/main" val="1817087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a:t>
            </a:r>
            <a:endParaRPr lang="zh-CN" altLang="en-US" dirty="0"/>
          </a:p>
        </p:txBody>
      </p:sp>
      <p:sp>
        <p:nvSpPr>
          <p:cNvPr id="5" name="任意多边形 4"/>
          <p:cNvSpPr/>
          <p:nvPr/>
        </p:nvSpPr>
        <p:spPr>
          <a:xfrm>
            <a:off x="1281873" y="1470660"/>
            <a:ext cx="5808726" cy="960120"/>
          </a:xfrm>
          <a:custGeom>
            <a:avLst/>
            <a:gdLst>
              <a:gd name="connsiteX0" fmla="*/ 0 w 5808726"/>
              <a:gd name="connsiteY0" fmla="*/ 96012 h 960120"/>
              <a:gd name="connsiteX1" fmla="*/ 96012 w 5808726"/>
              <a:gd name="connsiteY1" fmla="*/ 0 h 960120"/>
              <a:gd name="connsiteX2" fmla="*/ 5712714 w 5808726"/>
              <a:gd name="connsiteY2" fmla="*/ 0 h 960120"/>
              <a:gd name="connsiteX3" fmla="*/ 5808726 w 5808726"/>
              <a:gd name="connsiteY3" fmla="*/ 96012 h 960120"/>
              <a:gd name="connsiteX4" fmla="*/ 5808726 w 5808726"/>
              <a:gd name="connsiteY4" fmla="*/ 864108 h 960120"/>
              <a:gd name="connsiteX5" fmla="*/ 5712714 w 5808726"/>
              <a:gd name="connsiteY5" fmla="*/ 960120 h 960120"/>
              <a:gd name="connsiteX6" fmla="*/ 96012 w 5808726"/>
              <a:gd name="connsiteY6" fmla="*/ 960120 h 960120"/>
              <a:gd name="connsiteX7" fmla="*/ 0 w 5808726"/>
              <a:gd name="connsiteY7" fmla="*/ 864108 h 960120"/>
              <a:gd name="connsiteX8" fmla="*/ 0 w 5808726"/>
              <a:gd name="connsiteY8" fmla="*/ 96012 h 96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8726" h="960120">
                <a:moveTo>
                  <a:pt x="0" y="96012"/>
                </a:moveTo>
                <a:cubicBezTo>
                  <a:pt x="0" y="42986"/>
                  <a:pt x="42986" y="0"/>
                  <a:pt x="96012" y="0"/>
                </a:cubicBezTo>
                <a:lnTo>
                  <a:pt x="5712714" y="0"/>
                </a:lnTo>
                <a:cubicBezTo>
                  <a:pt x="5765740" y="0"/>
                  <a:pt x="5808726" y="42986"/>
                  <a:pt x="5808726" y="96012"/>
                </a:cubicBezTo>
                <a:lnTo>
                  <a:pt x="5808726" y="864108"/>
                </a:lnTo>
                <a:cubicBezTo>
                  <a:pt x="5808726" y="917134"/>
                  <a:pt x="5765740" y="960120"/>
                  <a:pt x="5712714" y="960120"/>
                </a:cubicBezTo>
                <a:lnTo>
                  <a:pt x="96012" y="960120"/>
                </a:lnTo>
                <a:cubicBezTo>
                  <a:pt x="42986" y="960120"/>
                  <a:pt x="0" y="917134"/>
                  <a:pt x="0" y="864108"/>
                </a:cubicBezTo>
                <a:lnTo>
                  <a:pt x="0" y="96012"/>
                </a:lnTo>
                <a:close/>
              </a:path>
            </a:pathLst>
          </a:custGeom>
          <a:solidFill>
            <a:srgbClr val="00B0F0"/>
          </a:solidFill>
          <a:ln/>
        </p:spPr>
        <p:style>
          <a:lnRef idx="2">
            <a:schemeClr val="accent6"/>
          </a:lnRef>
          <a:fillRef idx="1">
            <a:schemeClr val="lt1"/>
          </a:fillRef>
          <a:effectRef idx="0">
            <a:schemeClr val="accent6"/>
          </a:effectRef>
          <a:fontRef idx="minor">
            <a:schemeClr val="dk1"/>
          </a:fontRef>
        </p:style>
        <p:txBody>
          <a:bodyPr spcFirstLastPara="0" vert="horz" wrap="square" lIns="119561" tIns="119561" rIns="1211698" bIns="119561" numCol="1" spcCol="1270" anchor="ctr" anchorCtr="0">
            <a:noAutofit/>
          </a:bodyPr>
          <a:lstStyle/>
          <a:p>
            <a:pPr lvl="0" algn="l" defTabSz="1066800">
              <a:lnSpc>
                <a:spcPct val="90000"/>
              </a:lnSpc>
              <a:spcBef>
                <a:spcPct val="0"/>
              </a:spcBef>
              <a:spcAft>
                <a:spcPct val="35000"/>
              </a:spcAft>
            </a:pPr>
            <a:r>
              <a:rPr lang="zh-CN" altLang="en-US" sz="2400" kern="1200" dirty="0" smtClean="0">
                <a:solidFill>
                  <a:schemeClr val="bg1"/>
                </a:solidFill>
              </a:rPr>
              <a:t>汽车带了来安全、能源、环境等问题</a:t>
            </a:r>
            <a:endParaRPr lang="zh-CN" altLang="en-US" sz="2400" kern="1200" dirty="0">
              <a:solidFill>
                <a:schemeClr val="bg1"/>
              </a:solidFill>
            </a:endParaRPr>
          </a:p>
        </p:txBody>
      </p:sp>
      <p:sp>
        <p:nvSpPr>
          <p:cNvPr id="6" name="任意多边形 5"/>
          <p:cNvSpPr/>
          <p:nvPr/>
        </p:nvSpPr>
        <p:spPr>
          <a:xfrm>
            <a:off x="1715641" y="2564130"/>
            <a:ext cx="5808726" cy="960120"/>
          </a:xfrm>
          <a:custGeom>
            <a:avLst/>
            <a:gdLst>
              <a:gd name="connsiteX0" fmla="*/ 0 w 5808726"/>
              <a:gd name="connsiteY0" fmla="*/ 96012 h 960120"/>
              <a:gd name="connsiteX1" fmla="*/ 96012 w 5808726"/>
              <a:gd name="connsiteY1" fmla="*/ 0 h 960120"/>
              <a:gd name="connsiteX2" fmla="*/ 5712714 w 5808726"/>
              <a:gd name="connsiteY2" fmla="*/ 0 h 960120"/>
              <a:gd name="connsiteX3" fmla="*/ 5808726 w 5808726"/>
              <a:gd name="connsiteY3" fmla="*/ 96012 h 960120"/>
              <a:gd name="connsiteX4" fmla="*/ 5808726 w 5808726"/>
              <a:gd name="connsiteY4" fmla="*/ 864108 h 960120"/>
              <a:gd name="connsiteX5" fmla="*/ 5712714 w 5808726"/>
              <a:gd name="connsiteY5" fmla="*/ 960120 h 960120"/>
              <a:gd name="connsiteX6" fmla="*/ 96012 w 5808726"/>
              <a:gd name="connsiteY6" fmla="*/ 960120 h 960120"/>
              <a:gd name="connsiteX7" fmla="*/ 0 w 5808726"/>
              <a:gd name="connsiteY7" fmla="*/ 864108 h 960120"/>
              <a:gd name="connsiteX8" fmla="*/ 0 w 5808726"/>
              <a:gd name="connsiteY8" fmla="*/ 96012 h 96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8726" h="960120">
                <a:moveTo>
                  <a:pt x="0" y="96012"/>
                </a:moveTo>
                <a:cubicBezTo>
                  <a:pt x="0" y="42986"/>
                  <a:pt x="42986" y="0"/>
                  <a:pt x="96012" y="0"/>
                </a:cubicBezTo>
                <a:lnTo>
                  <a:pt x="5712714" y="0"/>
                </a:lnTo>
                <a:cubicBezTo>
                  <a:pt x="5765740" y="0"/>
                  <a:pt x="5808726" y="42986"/>
                  <a:pt x="5808726" y="96012"/>
                </a:cubicBezTo>
                <a:lnTo>
                  <a:pt x="5808726" y="864108"/>
                </a:lnTo>
                <a:cubicBezTo>
                  <a:pt x="5808726" y="917134"/>
                  <a:pt x="5765740" y="960120"/>
                  <a:pt x="5712714" y="960120"/>
                </a:cubicBezTo>
                <a:lnTo>
                  <a:pt x="96012" y="960120"/>
                </a:lnTo>
                <a:cubicBezTo>
                  <a:pt x="42986" y="960120"/>
                  <a:pt x="0" y="917134"/>
                  <a:pt x="0" y="864108"/>
                </a:cubicBezTo>
                <a:lnTo>
                  <a:pt x="0" y="96012"/>
                </a:lnTo>
                <a:close/>
              </a:path>
            </a:pathLst>
          </a:custGeom>
          <a:solidFill>
            <a:srgbClr val="00B0F0"/>
          </a:solidFill>
          <a:ln/>
        </p:spPr>
        <p:style>
          <a:lnRef idx="2">
            <a:schemeClr val="accent6"/>
          </a:lnRef>
          <a:fillRef idx="1">
            <a:schemeClr val="lt1"/>
          </a:fillRef>
          <a:effectRef idx="0">
            <a:schemeClr val="accent6"/>
          </a:effectRef>
          <a:fontRef idx="minor">
            <a:schemeClr val="dk1"/>
          </a:fontRef>
        </p:style>
        <p:txBody>
          <a:bodyPr spcFirstLastPara="0" vert="horz" wrap="square" lIns="119561" tIns="119561" rIns="1211698" bIns="119561" numCol="1" spcCol="1270" anchor="ctr" anchorCtr="0">
            <a:noAutofit/>
          </a:bodyPr>
          <a:lstStyle/>
          <a:p>
            <a:pPr defTabSz="1066800">
              <a:lnSpc>
                <a:spcPct val="90000"/>
              </a:lnSpc>
              <a:spcAft>
                <a:spcPct val="35000"/>
              </a:spcAft>
            </a:pPr>
            <a:r>
              <a:rPr lang="zh-CN" dirty="0">
                <a:solidFill>
                  <a:schemeClr val="bg1"/>
                </a:solidFill>
              </a:rPr>
              <a:t>信息化与智能化</a:t>
            </a:r>
            <a:r>
              <a:rPr lang="zh-CN" altLang="en-US" dirty="0">
                <a:solidFill>
                  <a:schemeClr val="bg1"/>
                </a:solidFill>
              </a:rPr>
              <a:t>成为重要手段，无人车技术迅猛发展</a:t>
            </a:r>
          </a:p>
        </p:txBody>
      </p:sp>
      <p:sp>
        <p:nvSpPr>
          <p:cNvPr id="7" name="任意多边形 6"/>
          <p:cNvSpPr/>
          <p:nvPr/>
        </p:nvSpPr>
        <p:spPr>
          <a:xfrm>
            <a:off x="2149409" y="3657599"/>
            <a:ext cx="5808726" cy="960120"/>
          </a:xfrm>
          <a:custGeom>
            <a:avLst/>
            <a:gdLst>
              <a:gd name="connsiteX0" fmla="*/ 0 w 5808726"/>
              <a:gd name="connsiteY0" fmla="*/ 96012 h 960120"/>
              <a:gd name="connsiteX1" fmla="*/ 96012 w 5808726"/>
              <a:gd name="connsiteY1" fmla="*/ 0 h 960120"/>
              <a:gd name="connsiteX2" fmla="*/ 5712714 w 5808726"/>
              <a:gd name="connsiteY2" fmla="*/ 0 h 960120"/>
              <a:gd name="connsiteX3" fmla="*/ 5808726 w 5808726"/>
              <a:gd name="connsiteY3" fmla="*/ 96012 h 960120"/>
              <a:gd name="connsiteX4" fmla="*/ 5808726 w 5808726"/>
              <a:gd name="connsiteY4" fmla="*/ 864108 h 960120"/>
              <a:gd name="connsiteX5" fmla="*/ 5712714 w 5808726"/>
              <a:gd name="connsiteY5" fmla="*/ 960120 h 960120"/>
              <a:gd name="connsiteX6" fmla="*/ 96012 w 5808726"/>
              <a:gd name="connsiteY6" fmla="*/ 960120 h 960120"/>
              <a:gd name="connsiteX7" fmla="*/ 0 w 5808726"/>
              <a:gd name="connsiteY7" fmla="*/ 864108 h 960120"/>
              <a:gd name="connsiteX8" fmla="*/ 0 w 5808726"/>
              <a:gd name="connsiteY8" fmla="*/ 96012 h 96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8726" h="960120">
                <a:moveTo>
                  <a:pt x="0" y="96012"/>
                </a:moveTo>
                <a:cubicBezTo>
                  <a:pt x="0" y="42986"/>
                  <a:pt x="42986" y="0"/>
                  <a:pt x="96012" y="0"/>
                </a:cubicBezTo>
                <a:lnTo>
                  <a:pt x="5712714" y="0"/>
                </a:lnTo>
                <a:cubicBezTo>
                  <a:pt x="5765740" y="0"/>
                  <a:pt x="5808726" y="42986"/>
                  <a:pt x="5808726" y="96012"/>
                </a:cubicBezTo>
                <a:lnTo>
                  <a:pt x="5808726" y="864108"/>
                </a:lnTo>
                <a:cubicBezTo>
                  <a:pt x="5808726" y="917134"/>
                  <a:pt x="5765740" y="960120"/>
                  <a:pt x="5712714" y="960120"/>
                </a:cubicBezTo>
                <a:lnTo>
                  <a:pt x="96012" y="960120"/>
                </a:lnTo>
                <a:cubicBezTo>
                  <a:pt x="42986" y="960120"/>
                  <a:pt x="0" y="917134"/>
                  <a:pt x="0" y="864108"/>
                </a:cubicBezTo>
                <a:lnTo>
                  <a:pt x="0" y="96012"/>
                </a:lnTo>
                <a:close/>
              </a:path>
            </a:pathLst>
          </a:custGeom>
          <a:solidFill>
            <a:srgbClr val="00B0F0"/>
          </a:solidFill>
          <a:ln/>
        </p:spPr>
        <p:style>
          <a:lnRef idx="2">
            <a:schemeClr val="accent6"/>
          </a:lnRef>
          <a:fillRef idx="1">
            <a:schemeClr val="lt1"/>
          </a:fillRef>
          <a:effectRef idx="0">
            <a:schemeClr val="accent6"/>
          </a:effectRef>
          <a:fontRef idx="minor">
            <a:schemeClr val="dk1"/>
          </a:fontRef>
        </p:style>
        <p:txBody>
          <a:bodyPr spcFirstLastPara="0" vert="horz" wrap="square" lIns="119561" tIns="119561" rIns="1211698" bIns="119561" numCol="1" spcCol="1270" anchor="ctr" anchorCtr="0">
            <a:noAutofit/>
          </a:bodyPr>
          <a:lstStyle/>
          <a:p>
            <a:pPr defTabSz="1066800">
              <a:lnSpc>
                <a:spcPct val="90000"/>
              </a:lnSpc>
              <a:spcAft>
                <a:spcPct val="35000"/>
              </a:spcAft>
            </a:pPr>
            <a:r>
              <a:rPr lang="zh-CN" altLang="en-US" dirty="0">
                <a:solidFill>
                  <a:schemeClr val="bg1"/>
                </a:solidFill>
              </a:rPr>
              <a:t>全自动</a:t>
            </a:r>
            <a:r>
              <a:rPr lang="zh-CN" altLang="en-US" dirty="0" smtClean="0">
                <a:solidFill>
                  <a:schemeClr val="bg1"/>
                </a:solidFill>
              </a:rPr>
              <a:t>交通系统是在</a:t>
            </a:r>
            <a:r>
              <a:rPr lang="zh-CN" altLang="en-US" dirty="0">
                <a:solidFill>
                  <a:schemeClr val="bg1"/>
                </a:solidFill>
              </a:rPr>
              <a:t>无人车的基础上</a:t>
            </a:r>
            <a:r>
              <a:rPr lang="zh-CN" altLang="en-US" dirty="0" smtClean="0">
                <a:solidFill>
                  <a:schemeClr val="bg1"/>
                </a:solidFill>
              </a:rPr>
              <a:t>应运而生的新型交通系统</a:t>
            </a:r>
            <a:endParaRPr lang="zh-CN" altLang="en-US" dirty="0">
              <a:solidFill>
                <a:schemeClr val="bg1"/>
              </a:solidFill>
            </a:endParaRPr>
          </a:p>
        </p:txBody>
      </p:sp>
      <p:sp>
        <p:nvSpPr>
          <p:cNvPr id="10" name="任意多边形 9"/>
          <p:cNvSpPr/>
          <p:nvPr/>
        </p:nvSpPr>
        <p:spPr>
          <a:xfrm>
            <a:off x="6466521" y="2172081"/>
            <a:ext cx="624078" cy="624078"/>
          </a:xfrm>
          <a:custGeom>
            <a:avLst/>
            <a:gdLst>
              <a:gd name="connsiteX0" fmla="*/ 0 w 624078"/>
              <a:gd name="connsiteY0" fmla="*/ 343243 h 624078"/>
              <a:gd name="connsiteX1" fmla="*/ 140418 w 624078"/>
              <a:gd name="connsiteY1" fmla="*/ 343243 h 624078"/>
              <a:gd name="connsiteX2" fmla="*/ 140418 w 624078"/>
              <a:gd name="connsiteY2" fmla="*/ 0 h 624078"/>
              <a:gd name="connsiteX3" fmla="*/ 483660 w 624078"/>
              <a:gd name="connsiteY3" fmla="*/ 0 h 624078"/>
              <a:gd name="connsiteX4" fmla="*/ 483660 w 624078"/>
              <a:gd name="connsiteY4" fmla="*/ 343243 h 624078"/>
              <a:gd name="connsiteX5" fmla="*/ 624078 w 624078"/>
              <a:gd name="connsiteY5" fmla="*/ 343243 h 624078"/>
              <a:gd name="connsiteX6" fmla="*/ 312039 w 624078"/>
              <a:gd name="connsiteY6" fmla="*/ 624078 h 624078"/>
              <a:gd name="connsiteX7" fmla="*/ 0 w 624078"/>
              <a:gd name="connsiteY7" fmla="*/ 343243 h 6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4078" h="624078">
                <a:moveTo>
                  <a:pt x="0" y="343243"/>
                </a:moveTo>
                <a:lnTo>
                  <a:pt x="140418" y="343243"/>
                </a:lnTo>
                <a:lnTo>
                  <a:pt x="140418" y="0"/>
                </a:lnTo>
                <a:lnTo>
                  <a:pt x="483660" y="0"/>
                </a:lnTo>
                <a:lnTo>
                  <a:pt x="483660" y="343243"/>
                </a:lnTo>
                <a:lnTo>
                  <a:pt x="624078" y="343243"/>
                </a:lnTo>
                <a:lnTo>
                  <a:pt x="312039" y="624078"/>
                </a:lnTo>
                <a:lnTo>
                  <a:pt x="0" y="343243"/>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7248" tIns="36830" rIns="177248" bIns="191289" numCol="1" spcCol="1270" anchor="ctr" anchorCtr="0">
            <a:noAutofit/>
          </a:bodyPr>
          <a:lstStyle/>
          <a:p>
            <a:pPr lvl="0" algn="ctr" defTabSz="1289050">
              <a:lnSpc>
                <a:spcPct val="90000"/>
              </a:lnSpc>
              <a:spcBef>
                <a:spcPct val="0"/>
              </a:spcBef>
              <a:spcAft>
                <a:spcPct val="35000"/>
              </a:spcAft>
            </a:pPr>
            <a:endParaRPr lang="zh-CN" altLang="en-US" sz="2900" kern="1200"/>
          </a:p>
        </p:txBody>
      </p:sp>
      <p:sp>
        <p:nvSpPr>
          <p:cNvPr id="11" name="任意多边形 10"/>
          <p:cNvSpPr/>
          <p:nvPr/>
        </p:nvSpPr>
        <p:spPr>
          <a:xfrm>
            <a:off x="6900289" y="3265551"/>
            <a:ext cx="624078" cy="624078"/>
          </a:xfrm>
          <a:custGeom>
            <a:avLst/>
            <a:gdLst>
              <a:gd name="connsiteX0" fmla="*/ 0 w 624078"/>
              <a:gd name="connsiteY0" fmla="*/ 343243 h 624078"/>
              <a:gd name="connsiteX1" fmla="*/ 140418 w 624078"/>
              <a:gd name="connsiteY1" fmla="*/ 343243 h 624078"/>
              <a:gd name="connsiteX2" fmla="*/ 140418 w 624078"/>
              <a:gd name="connsiteY2" fmla="*/ 0 h 624078"/>
              <a:gd name="connsiteX3" fmla="*/ 483660 w 624078"/>
              <a:gd name="connsiteY3" fmla="*/ 0 h 624078"/>
              <a:gd name="connsiteX4" fmla="*/ 483660 w 624078"/>
              <a:gd name="connsiteY4" fmla="*/ 343243 h 624078"/>
              <a:gd name="connsiteX5" fmla="*/ 624078 w 624078"/>
              <a:gd name="connsiteY5" fmla="*/ 343243 h 624078"/>
              <a:gd name="connsiteX6" fmla="*/ 312039 w 624078"/>
              <a:gd name="connsiteY6" fmla="*/ 624078 h 624078"/>
              <a:gd name="connsiteX7" fmla="*/ 0 w 624078"/>
              <a:gd name="connsiteY7" fmla="*/ 343243 h 6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4078" h="624078">
                <a:moveTo>
                  <a:pt x="0" y="343243"/>
                </a:moveTo>
                <a:lnTo>
                  <a:pt x="140418" y="343243"/>
                </a:lnTo>
                <a:lnTo>
                  <a:pt x="140418" y="0"/>
                </a:lnTo>
                <a:lnTo>
                  <a:pt x="483660" y="0"/>
                </a:lnTo>
                <a:lnTo>
                  <a:pt x="483660" y="343243"/>
                </a:lnTo>
                <a:lnTo>
                  <a:pt x="624078" y="343243"/>
                </a:lnTo>
                <a:lnTo>
                  <a:pt x="312039" y="624078"/>
                </a:lnTo>
                <a:lnTo>
                  <a:pt x="0" y="343243"/>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7248" tIns="36830" rIns="177248" bIns="191289" numCol="1" spcCol="1270" anchor="ctr" anchorCtr="0">
            <a:noAutofit/>
          </a:bodyPr>
          <a:lstStyle/>
          <a:p>
            <a:pPr lvl="0" algn="ctr" defTabSz="1289050">
              <a:lnSpc>
                <a:spcPct val="90000"/>
              </a:lnSpc>
              <a:spcBef>
                <a:spcPct val="0"/>
              </a:spcBef>
              <a:spcAft>
                <a:spcPct val="35000"/>
              </a:spcAft>
            </a:pPr>
            <a:endParaRPr lang="zh-CN" altLang="en-US" sz="2900" kern="1200"/>
          </a:p>
        </p:txBody>
      </p:sp>
      <p:sp>
        <p:nvSpPr>
          <p:cNvPr id="14" name="任意多边形 13"/>
          <p:cNvSpPr/>
          <p:nvPr/>
        </p:nvSpPr>
        <p:spPr>
          <a:xfrm>
            <a:off x="2590800" y="4759767"/>
            <a:ext cx="5808726" cy="960120"/>
          </a:xfrm>
          <a:custGeom>
            <a:avLst/>
            <a:gdLst>
              <a:gd name="connsiteX0" fmla="*/ 0 w 5808726"/>
              <a:gd name="connsiteY0" fmla="*/ 96012 h 960120"/>
              <a:gd name="connsiteX1" fmla="*/ 96012 w 5808726"/>
              <a:gd name="connsiteY1" fmla="*/ 0 h 960120"/>
              <a:gd name="connsiteX2" fmla="*/ 5712714 w 5808726"/>
              <a:gd name="connsiteY2" fmla="*/ 0 h 960120"/>
              <a:gd name="connsiteX3" fmla="*/ 5808726 w 5808726"/>
              <a:gd name="connsiteY3" fmla="*/ 96012 h 960120"/>
              <a:gd name="connsiteX4" fmla="*/ 5808726 w 5808726"/>
              <a:gd name="connsiteY4" fmla="*/ 864108 h 960120"/>
              <a:gd name="connsiteX5" fmla="*/ 5712714 w 5808726"/>
              <a:gd name="connsiteY5" fmla="*/ 960120 h 960120"/>
              <a:gd name="connsiteX6" fmla="*/ 96012 w 5808726"/>
              <a:gd name="connsiteY6" fmla="*/ 960120 h 960120"/>
              <a:gd name="connsiteX7" fmla="*/ 0 w 5808726"/>
              <a:gd name="connsiteY7" fmla="*/ 864108 h 960120"/>
              <a:gd name="connsiteX8" fmla="*/ 0 w 5808726"/>
              <a:gd name="connsiteY8" fmla="*/ 96012 h 96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8726" h="960120">
                <a:moveTo>
                  <a:pt x="0" y="96012"/>
                </a:moveTo>
                <a:cubicBezTo>
                  <a:pt x="0" y="42986"/>
                  <a:pt x="42986" y="0"/>
                  <a:pt x="96012" y="0"/>
                </a:cubicBezTo>
                <a:lnTo>
                  <a:pt x="5712714" y="0"/>
                </a:lnTo>
                <a:cubicBezTo>
                  <a:pt x="5765740" y="0"/>
                  <a:pt x="5808726" y="42986"/>
                  <a:pt x="5808726" y="96012"/>
                </a:cubicBezTo>
                <a:lnTo>
                  <a:pt x="5808726" y="864108"/>
                </a:lnTo>
                <a:cubicBezTo>
                  <a:pt x="5808726" y="917134"/>
                  <a:pt x="5765740" y="960120"/>
                  <a:pt x="5712714" y="960120"/>
                </a:cubicBezTo>
                <a:lnTo>
                  <a:pt x="96012" y="960120"/>
                </a:lnTo>
                <a:cubicBezTo>
                  <a:pt x="42986" y="960120"/>
                  <a:pt x="0" y="917134"/>
                  <a:pt x="0" y="864108"/>
                </a:cubicBezTo>
                <a:lnTo>
                  <a:pt x="0" y="96012"/>
                </a:lnTo>
                <a:close/>
              </a:path>
            </a:pathLst>
          </a:custGeom>
          <a:solidFill>
            <a:srgbClr val="00B0F0"/>
          </a:solidFill>
          <a:ln/>
        </p:spPr>
        <p:style>
          <a:lnRef idx="2">
            <a:schemeClr val="accent6"/>
          </a:lnRef>
          <a:fillRef idx="1">
            <a:schemeClr val="lt1"/>
          </a:fillRef>
          <a:effectRef idx="0">
            <a:schemeClr val="accent6"/>
          </a:effectRef>
          <a:fontRef idx="minor">
            <a:schemeClr val="dk1"/>
          </a:fontRef>
        </p:style>
        <p:txBody>
          <a:bodyPr spcFirstLastPara="0" vert="horz" wrap="square" lIns="119561" tIns="119561" rIns="1211698" bIns="119561" numCol="1" spcCol="1270" anchor="ctr" anchorCtr="0">
            <a:noAutofit/>
          </a:bodyPr>
          <a:lstStyle/>
          <a:p>
            <a:pPr defTabSz="1066800">
              <a:lnSpc>
                <a:spcPct val="90000"/>
              </a:lnSpc>
              <a:spcAft>
                <a:spcPct val="35000"/>
              </a:spcAft>
            </a:pPr>
            <a:r>
              <a:rPr lang="zh-CN" altLang="en-US" dirty="0">
                <a:solidFill>
                  <a:schemeClr val="bg1"/>
                </a:solidFill>
              </a:rPr>
              <a:t>全自动</a:t>
            </a:r>
            <a:r>
              <a:rPr lang="zh-CN" altLang="en-US" dirty="0" smtClean="0">
                <a:solidFill>
                  <a:schemeClr val="bg1"/>
                </a:solidFill>
              </a:rPr>
              <a:t>交通系统的研究具有重要意义</a:t>
            </a:r>
            <a:endParaRPr lang="zh-CN" altLang="en-US" dirty="0">
              <a:solidFill>
                <a:schemeClr val="bg1"/>
              </a:solidFill>
            </a:endParaRPr>
          </a:p>
        </p:txBody>
      </p:sp>
      <p:sp>
        <p:nvSpPr>
          <p:cNvPr id="15" name="任意多边形 14"/>
          <p:cNvSpPr/>
          <p:nvPr/>
        </p:nvSpPr>
        <p:spPr>
          <a:xfrm>
            <a:off x="7341680" y="4367719"/>
            <a:ext cx="624078" cy="624078"/>
          </a:xfrm>
          <a:custGeom>
            <a:avLst/>
            <a:gdLst>
              <a:gd name="connsiteX0" fmla="*/ 0 w 624078"/>
              <a:gd name="connsiteY0" fmla="*/ 343243 h 624078"/>
              <a:gd name="connsiteX1" fmla="*/ 140418 w 624078"/>
              <a:gd name="connsiteY1" fmla="*/ 343243 h 624078"/>
              <a:gd name="connsiteX2" fmla="*/ 140418 w 624078"/>
              <a:gd name="connsiteY2" fmla="*/ 0 h 624078"/>
              <a:gd name="connsiteX3" fmla="*/ 483660 w 624078"/>
              <a:gd name="connsiteY3" fmla="*/ 0 h 624078"/>
              <a:gd name="connsiteX4" fmla="*/ 483660 w 624078"/>
              <a:gd name="connsiteY4" fmla="*/ 343243 h 624078"/>
              <a:gd name="connsiteX5" fmla="*/ 624078 w 624078"/>
              <a:gd name="connsiteY5" fmla="*/ 343243 h 624078"/>
              <a:gd name="connsiteX6" fmla="*/ 312039 w 624078"/>
              <a:gd name="connsiteY6" fmla="*/ 624078 h 624078"/>
              <a:gd name="connsiteX7" fmla="*/ 0 w 624078"/>
              <a:gd name="connsiteY7" fmla="*/ 343243 h 6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4078" h="624078">
                <a:moveTo>
                  <a:pt x="0" y="343243"/>
                </a:moveTo>
                <a:lnTo>
                  <a:pt x="140418" y="343243"/>
                </a:lnTo>
                <a:lnTo>
                  <a:pt x="140418" y="0"/>
                </a:lnTo>
                <a:lnTo>
                  <a:pt x="483660" y="0"/>
                </a:lnTo>
                <a:lnTo>
                  <a:pt x="483660" y="343243"/>
                </a:lnTo>
                <a:lnTo>
                  <a:pt x="624078" y="343243"/>
                </a:lnTo>
                <a:lnTo>
                  <a:pt x="312039" y="624078"/>
                </a:lnTo>
                <a:lnTo>
                  <a:pt x="0" y="343243"/>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7248" tIns="36830" rIns="177248" bIns="191289" numCol="1" spcCol="1270" anchor="ctr" anchorCtr="0">
            <a:noAutofit/>
          </a:bodyPr>
          <a:lstStyle/>
          <a:p>
            <a:pPr lvl="0" algn="ctr" defTabSz="1289050">
              <a:lnSpc>
                <a:spcPct val="90000"/>
              </a:lnSpc>
              <a:spcBef>
                <a:spcPct val="0"/>
              </a:spcBef>
              <a:spcAft>
                <a:spcPct val="35000"/>
              </a:spcAft>
            </a:pPr>
            <a:endParaRPr lang="zh-CN" altLang="en-US" sz="2900" kern="1200"/>
          </a:p>
        </p:txBody>
      </p:sp>
    </p:spTree>
    <p:custDataLst>
      <p:tags r:id="rId1"/>
    </p:custDataLst>
    <p:extLst>
      <p:ext uri="{BB962C8B-B14F-4D97-AF65-F5344CB8AC3E}">
        <p14:creationId xmlns:p14="http://schemas.microsoft.com/office/powerpoint/2010/main" val="3735774876"/>
      </p:ext>
    </p:extLst>
  </p:cSld>
  <p:clrMapOvr>
    <a:masterClrMapping/>
  </p:clrMapOvr>
  <mc:AlternateContent xmlns:mc="http://schemas.openxmlformats.org/markup-compatibility/2006" xmlns:p14="http://schemas.microsoft.com/office/powerpoint/2010/main">
    <mc:Choice Requires="p14">
      <p:transition spd="slow" p14:dur="2000" advTm="10077"/>
    </mc:Choice>
    <mc:Fallback xmlns="">
      <p:transition spd="slow" advTm="100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268413"/>
            <a:ext cx="8229600" cy="560387"/>
          </a:xfrm>
        </p:spPr>
        <p:txBody>
          <a:bodyPr/>
          <a:lstStyle/>
          <a:p>
            <a:r>
              <a:rPr lang="zh-CN" altLang="en-US" dirty="0" smtClean="0"/>
              <a:t>车辆调度问题是典型的</a:t>
            </a:r>
            <a:r>
              <a:rPr lang="en-US" altLang="zh-CN" dirty="0" smtClean="0"/>
              <a:t>NP-Hard</a:t>
            </a:r>
            <a:r>
              <a:rPr lang="zh-CN" altLang="en-US" dirty="0" smtClean="0"/>
              <a:t>问题</a:t>
            </a:r>
            <a:endParaRPr lang="en-US" altLang="zh-CN" dirty="0" smtClean="0"/>
          </a:p>
          <a:p>
            <a:pPr lvl="1"/>
            <a:endParaRPr lang="zh-CN" altLang="en-US" dirty="0"/>
          </a:p>
        </p:txBody>
      </p:sp>
      <p:sp>
        <p:nvSpPr>
          <p:cNvPr id="4" name="标题 1"/>
          <p:cNvSpPr>
            <a:spLocks noGrp="1"/>
          </p:cNvSpPr>
          <p:nvPr>
            <p:ph type="title"/>
          </p:nvPr>
        </p:nvSpPr>
        <p:spPr/>
        <p:txBody>
          <a:bodyPr/>
          <a:lstStyle/>
          <a:p>
            <a:r>
              <a:rPr lang="zh-CN" altLang="en-US" dirty="0" smtClean="0"/>
              <a:t>车辆调度</a:t>
            </a:r>
            <a:r>
              <a:rPr lang="zh-CN" altLang="en-US" dirty="0"/>
              <a:t>算法</a:t>
            </a:r>
            <a:r>
              <a:rPr lang="zh-CN" altLang="en-US" dirty="0" smtClean="0"/>
              <a:t>研究现状</a:t>
            </a:r>
            <a:endParaRPr lang="zh-CN" altLang="en-US" dirty="0"/>
          </a:p>
        </p:txBody>
      </p:sp>
      <p:sp>
        <p:nvSpPr>
          <p:cNvPr id="8" name="左大括号 7"/>
          <p:cNvSpPr/>
          <p:nvPr/>
        </p:nvSpPr>
        <p:spPr bwMode="auto">
          <a:xfrm>
            <a:off x="1447800" y="2637480"/>
            <a:ext cx="438150" cy="3449456"/>
          </a:xfrm>
          <a:prstGeom prst="leftBrace">
            <a:avLst>
              <a:gd name="adj1" fmla="val 44047"/>
              <a:gd name="adj2" fmla="val 50471"/>
            </a:avLst>
          </a:prstGeom>
          <a:solidFill>
            <a:schemeClr val="bg1"/>
          </a:solidFill>
          <a:ln w="28575" cap="flat" cmpd="sng" algn="ctr">
            <a:solidFill>
              <a:schemeClr val="bg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nvGrpSpPr>
          <p:cNvPr id="2" name="组合 1"/>
          <p:cNvGrpSpPr/>
          <p:nvPr/>
        </p:nvGrpSpPr>
        <p:grpSpPr>
          <a:xfrm>
            <a:off x="1905000" y="2040523"/>
            <a:ext cx="7086600" cy="1534232"/>
            <a:chOff x="1905000" y="2040523"/>
            <a:chExt cx="7086600" cy="1534232"/>
          </a:xfrm>
        </p:grpSpPr>
        <p:sp>
          <p:nvSpPr>
            <p:cNvPr id="6" name="文本框 5"/>
            <p:cNvSpPr txBox="1"/>
            <p:nvPr/>
          </p:nvSpPr>
          <p:spPr>
            <a:xfrm>
              <a:off x="1905000" y="2590800"/>
              <a:ext cx="1447800" cy="400110"/>
            </a:xfrm>
            <a:prstGeom prst="rect">
              <a:avLst/>
            </a:prstGeom>
          </p:spPr>
          <p:txBody>
            <a:bodyPr>
              <a:spAutoFit/>
            </a:bodyPr>
            <a:lstStyle>
              <a:defPPr>
                <a:defRPr lang="zh-CN"/>
              </a:defPPr>
              <a:lvl1pPr eaLnBrk="1" hangingPunct="1">
                <a:defRPr sz="1800">
                  <a:solidFill>
                    <a:srgbClr val="133984"/>
                  </a:solidFill>
                  <a:latin typeface="+mn-ea"/>
                </a:defRPr>
              </a:lvl1pPr>
            </a:lstStyle>
            <a:p>
              <a:r>
                <a:rPr lang="zh-CN" altLang="en-US" sz="2000" dirty="0"/>
                <a:t>精确算法</a:t>
              </a:r>
            </a:p>
          </p:txBody>
        </p:sp>
        <p:sp>
          <p:nvSpPr>
            <p:cNvPr id="10" name="左大括号 9"/>
            <p:cNvSpPr/>
            <p:nvPr/>
          </p:nvSpPr>
          <p:spPr bwMode="auto">
            <a:xfrm>
              <a:off x="3581400" y="2050755"/>
              <a:ext cx="152400" cy="1524000"/>
            </a:xfrm>
            <a:prstGeom prst="leftBrace">
              <a:avLst>
                <a:gd name="adj1" fmla="val 61666"/>
                <a:gd name="adj2" fmla="val 50000"/>
              </a:avLst>
            </a:prstGeom>
            <a:solidFill>
              <a:schemeClr val="bg1"/>
            </a:solidFill>
            <a:ln w="28575" cap="flat" cmpd="sng" algn="ctr">
              <a:solidFill>
                <a:schemeClr val="tx1">
                  <a:lumMod val="50000"/>
                  <a:lumOff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1" name="文本框 10"/>
            <p:cNvSpPr txBox="1"/>
            <p:nvPr/>
          </p:nvSpPr>
          <p:spPr>
            <a:xfrm>
              <a:off x="3810000" y="2040523"/>
              <a:ext cx="2286000" cy="369332"/>
            </a:xfrm>
            <a:prstGeom prst="rect">
              <a:avLst/>
            </a:prstGeom>
          </p:spPr>
          <p:txBody>
            <a:bodyPr>
              <a:spAutoFit/>
            </a:bodyPr>
            <a:lstStyle>
              <a:defPPr>
                <a:defRPr lang="zh-CN"/>
              </a:defPPr>
              <a:lvl1pPr eaLnBrk="1" hangingPunct="1">
                <a:defRPr sz="1800">
                  <a:solidFill>
                    <a:srgbClr val="133984"/>
                  </a:solidFill>
                  <a:latin typeface="+mn-ea"/>
                </a:defRPr>
              </a:lvl1pPr>
            </a:lstStyle>
            <a:p>
              <a:r>
                <a:rPr lang="zh-CN" altLang="zh-CN" dirty="0"/>
                <a:t>动态规划方法</a:t>
              </a:r>
              <a:endParaRPr lang="zh-CN" altLang="en-US" dirty="0"/>
            </a:p>
          </p:txBody>
        </p:sp>
        <p:sp>
          <p:nvSpPr>
            <p:cNvPr id="12" name="文本框 11"/>
            <p:cNvSpPr txBox="1"/>
            <p:nvPr/>
          </p:nvSpPr>
          <p:spPr>
            <a:xfrm>
              <a:off x="3819525" y="2590800"/>
              <a:ext cx="2286000" cy="369332"/>
            </a:xfrm>
            <a:prstGeom prst="rect">
              <a:avLst/>
            </a:prstGeom>
          </p:spPr>
          <p:txBody>
            <a:bodyPr>
              <a:spAutoFit/>
            </a:bodyPr>
            <a:lstStyle>
              <a:defPPr>
                <a:defRPr lang="zh-CN"/>
              </a:defPPr>
              <a:lvl1pPr eaLnBrk="1" hangingPunct="1">
                <a:defRPr sz="1800">
                  <a:solidFill>
                    <a:srgbClr val="133984"/>
                  </a:solidFill>
                  <a:latin typeface="+mn-ea"/>
                </a:defRPr>
              </a:lvl1pPr>
            </a:lstStyle>
            <a:p>
              <a:r>
                <a:rPr lang="zh-CN" altLang="en-US" dirty="0" smtClean="0"/>
                <a:t>分枝剪枝法</a:t>
              </a:r>
              <a:endParaRPr lang="zh-CN" altLang="en-US" dirty="0"/>
            </a:p>
          </p:txBody>
        </p:sp>
        <p:sp>
          <p:nvSpPr>
            <p:cNvPr id="13" name="文本框 12"/>
            <p:cNvSpPr txBox="1"/>
            <p:nvPr/>
          </p:nvSpPr>
          <p:spPr>
            <a:xfrm>
              <a:off x="3857625" y="3192988"/>
              <a:ext cx="2286000" cy="369332"/>
            </a:xfrm>
            <a:prstGeom prst="rect">
              <a:avLst/>
            </a:prstGeom>
          </p:spPr>
          <p:txBody>
            <a:bodyPr>
              <a:spAutoFit/>
            </a:bodyPr>
            <a:lstStyle>
              <a:defPPr>
                <a:defRPr lang="zh-CN"/>
              </a:defPPr>
              <a:lvl1pPr eaLnBrk="1" hangingPunct="1">
                <a:defRPr sz="1800">
                  <a:solidFill>
                    <a:srgbClr val="133984"/>
                  </a:solidFill>
                  <a:latin typeface="+mn-ea"/>
                </a:defRPr>
              </a:lvl1pPr>
            </a:lstStyle>
            <a:p>
              <a:r>
                <a:rPr lang="en-US" altLang="zh-CN" dirty="0" smtClean="0"/>
                <a:t>K-</a:t>
              </a:r>
              <a:r>
                <a:rPr lang="zh-CN" altLang="en-US" dirty="0" smtClean="0"/>
                <a:t>度中心树松弛</a:t>
              </a:r>
              <a:endParaRPr lang="zh-CN" altLang="en-US" dirty="0"/>
            </a:p>
          </p:txBody>
        </p:sp>
        <p:sp>
          <p:nvSpPr>
            <p:cNvPr id="14" name="右箭头 13"/>
            <p:cNvSpPr/>
            <p:nvPr/>
          </p:nvSpPr>
          <p:spPr bwMode="auto">
            <a:xfrm>
              <a:off x="5791200" y="2624554"/>
              <a:ext cx="609600" cy="304800"/>
            </a:xfrm>
            <a:prstGeom prst="right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5" name="文本框 14"/>
            <p:cNvSpPr txBox="1"/>
            <p:nvPr/>
          </p:nvSpPr>
          <p:spPr>
            <a:xfrm>
              <a:off x="6629400" y="2570344"/>
              <a:ext cx="2362200" cy="400110"/>
            </a:xfrm>
            <a:prstGeom prst="rect">
              <a:avLst/>
            </a:prstGeom>
          </p:spPr>
          <p:txBody>
            <a:bodyPr>
              <a:spAutoFit/>
            </a:bodyPr>
            <a:lstStyle>
              <a:defPPr>
                <a:defRPr lang="zh-CN"/>
              </a:defPPr>
              <a:lvl1pPr eaLnBrk="1" hangingPunct="1">
                <a:defRPr sz="1800">
                  <a:solidFill>
                    <a:srgbClr val="133984"/>
                  </a:solidFill>
                  <a:latin typeface="+mn-ea"/>
                </a:defRPr>
              </a:lvl1pPr>
            </a:lstStyle>
            <a:p>
              <a:r>
                <a:rPr lang="zh-CN" altLang="en-US" sz="2000" dirty="0"/>
                <a:t>求解范围</a:t>
              </a:r>
              <a:r>
                <a:rPr lang="zh-CN" altLang="en-US" sz="2000" dirty="0">
                  <a:solidFill>
                    <a:srgbClr val="FF0000"/>
                  </a:solidFill>
                </a:rPr>
                <a:t>规模小</a:t>
              </a:r>
            </a:p>
          </p:txBody>
        </p:sp>
      </p:grpSp>
      <p:grpSp>
        <p:nvGrpSpPr>
          <p:cNvPr id="22" name="组合 21"/>
          <p:cNvGrpSpPr/>
          <p:nvPr/>
        </p:nvGrpSpPr>
        <p:grpSpPr>
          <a:xfrm>
            <a:off x="1905000" y="3725108"/>
            <a:ext cx="7086600" cy="1531040"/>
            <a:chOff x="1905000" y="3725108"/>
            <a:chExt cx="7086600" cy="1531040"/>
          </a:xfrm>
        </p:grpSpPr>
        <p:grpSp>
          <p:nvGrpSpPr>
            <p:cNvPr id="5" name="组合 4"/>
            <p:cNvGrpSpPr/>
            <p:nvPr/>
          </p:nvGrpSpPr>
          <p:grpSpPr>
            <a:xfrm>
              <a:off x="1905000" y="3725108"/>
              <a:ext cx="7086600" cy="1531040"/>
              <a:chOff x="1905000" y="3725108"/>
              <a:chExt cx="7086600" cy="1531040"/>
            </a:xfrm>
          </p:grpSpPr>
          <p:sp>
            <p:nvSpPr>
              <p:cNvPr id="7" name="文本框 6"/>
              <p:cNvSpPr txBox="1"/>
              <p:nvPr/>
            </p:nvSpPr>
            <p:spPr>
              <a:xfrm>
                <a:off x="1905000" y="4277953"/>
                <a:ext cx="1733550" cy="400110"/>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en-US" sz="2000" dirty="0"/>
                  <a:t>启发式算法</a:t>
                </a:r>
              </a:p>
            </p:txBody>
          </p:sp>
          <p:sp>
            <p:nvSpPr>
              <p:cNvPr id="16" name="左大括号 15"/>
              <p:cNvSpPr/>
              <p:nvPr/>
            </p:nvSpPr>
            <p:spPr bwMode="auto">
              <a:xfrm>
                <a:off x="3590925" y="3732148"/>
                <a:ext cx="152400" cy="1524000"/>
              </a:xfrm>
              <a:prstGeom prst="leftBrace">
                <a:avLst>
                  <a:gd name="adj1" fmla="val 61666"/>
                  <a:gd name="adj2" fmla="val 50000"/>
                </a:avLst>
              </a:prstGeom>
              <a:solidFill>
                <a:schemeClr val="bg1"/>
              </a:solidFill>
              <a:ln w="28575" cap="flat" cmpd="sng" algn="ctr">
                <a:solidFill>
                  <a:schemeClr val="tx1">
                    <a:lumMod val="50000"/>
                    <a:lumOff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7" name="文本框 16"/>
              <p:cNvSpPr txBox="1"/>
              <p:nvPr/>
            </p:nvSpPr>
            <p:spPr>
              <a:xfrm>
                <a:off x="3790950" y="3725108"/>
                <a:ext cx="1847850" cy="369332"/>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zh-CN" dirty="0"/>
                  <a:t>禁忌搜索算法</a:t>
                </a:r>
                <a:endParaRPr lang="zh-CN" altLang="en-US" dirty="0"/>
              </a:p>
            </p:txBody>
          </p:sp>
          <p:sp>
            <p:nvSpPr>
              <p:cNvPr id="18" name="文本框 17"/>
              <p:cNvSpPr txBox="1"/>
              <p:nvPr/>
            </p:nvSpPr>
            <p:spPr>
              <a:xfrm>
                <a:off x="3790950" y="4108676"/>
                <a:ext cx="2000250" cy="369332"/>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zh-CN" dirty="0" smtClean="0"/>
                  <a:t>模拟</a:t>
                </a:r>
                <a:r>
                  <a:rPr lang="en-US" altLang="zh-CN" dirty="0" err="1" smtClean="0"/>
                  <a:t>i</a:t>
                </a:r>
                <a:r>
                  <a:rPr lang="zh-CN" altLang="zh-CN" dirty="0" smtClean="0"/>
                  <a:t>退火</a:t>
                </a:r>
                <a:r>
                  <a:rPr lang="zh-CN" altLang="zh-CN" dirty="0"/>
                  <a:t>算法</a:t>
                </a:r>
                <a:endParaRPr lang="zh-CN" altLang="en-US" dirty="0"/>
              </a:p>
            </p:txBody>
          </p:sp>
          <p:sp>
            <p:nvSpPr>
              <p:cNvPr id="19" name="文本框 18"/>
              <p:cNvSpPr txBox="1"/>
              <p:nvPr/>
            </p:nvSpPr>
            <p:spPr>
              <a:xfrm>
                <a:off x="3771900" y="4492244"/>
                <a:ext cx="1485900" cy="369332"/>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zh-CN" dirty="0"/>
                  <a:t>遗传算法</a:t>
                </a:r>
                <a:endParaRPr lang="zh-CN" altLang="en-US" dirty="0"/>
              </a:p>
            </p:txBody>
          </p:sp>
          <p:sp>
            <p:nvSpPr>
              <p:cNvPr id="20" name="文本框 19"/>
              <p:cNvSpPr txBox="1"/>
              <p:nvPr/>
            </p:nvSpPr>
            <p:spPr>
              <a:xfrm>
                <a:off x="3790950" y="4859416"/>
                <a:ext cx="1695450" cy="369332"/>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zh-CN" dirty="0"/>
                  <a:t>蚁群算法</a:t>
                </a:r>
                <a:endParaRPr lang="zh-CN" altLang="en-US" dirty="0"/>
              </a:p>
            </p:txBody>
          </p:sp>
          <p:sp>
            <p:nvSpPr>
              <p:cNvPr id="27" name="文本框 26"/>
              <p:cNvSpPr txBox="1"/>
              <p:nvPr/>
            </p:nvSpPr>
            <p:spPr>
              <a:xfrm>
                <a:off x="6629400" y="3992876"/>
                <a:ext cx="2362200" cy="400110"/>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en-US" sz="2000" dirty="0" smtClean="0"/>
                  <a:t>容易陷入</a:t>
                </a:r>
                <a:r>
                  <a:rPr lang="zh-CN" altLang="en-US" sz="2000" dirty="0" smtClean="0">
                    <a:solidFill>
                      <a:srgbClr val="FF0000"/>
                    </a:solidFill>
                  </a:rPr>
                  <a:t>局部最优</a:t>
                </a:r>
                <a:endParaRPr lang="zh-CN" altLang="en-US" sz="2000" dirty="0">
                  <a:solidFill>
                    <a:srgbClr val="FF0000"/>
                  </a:solidFill>
                </a:endParaRPr>
              </a:p>
            </p:txBody>
          </p:sp>
          <p:sp>
            <p:nvSpPr>
              <p:cNvPr id="30" name="文本框 29"/>
              <p:cNvSpPr txBox="1"/>
              <p:nvPr/>
            </p:nvSpPr>
            <p:spPr>
              <a:xfrm>
                <a:off x="6629400" y="4488052"/>
                <a:ext cx="2133600" cy="400110"/>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en-US" sz="2000" dirty="0" smtClean="0"/>
                  <a:t>稳定性</a:t>
                </a:r>
                <a:r>
                  <a:rPr lang="zh-CN" altLang="en-US" sz="2000" dirty="0" smtClean="0">
                    <a:solidFill>
                      <a:srgbClr val="FF0000"/>
                    </a:solidFill>
                  </a:rPr>
                  <a:t>较差</a:t>
                </a:r>
                <a:endParaRPr lang="zh-CN" altLang="en-US" sz="2000" dirty="0">
                  <a:solidFill>
                    <a:srgbClr val="FF0000"/>
                  </a:solidFill>
                </a:endParaRPr>
              </a:p>
            </p:txBody>
          </p:sp>
        </p:grpSp>
        <p:sp>
          <p:nvSpPr>
            <p:cNvPr id="32" name="右箭头 31"/>
            <p:cNvSpPr/>
            <p:nvPr/>
          </p:nvSpPr>
          <p:spPr bwMode="auto">
            <a:xfrm>
              <a:off x="5829300" y="4277953"/>
              <a:ext cx="609600" cy="304800"/>
            </a:xfrm>
            <a:prstGeom prst="right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grpSp>
        <p:nvGrpSpPr>
          <p:cNvPr id="21" name="组合 20"/>
          <p:cNvGrpSpPr/>
          <p:nvPr/>
        </p:nvGrpSpPr>
        <p:grpSpPr>
          <a:xfrm>
            <a:off x="1828800" y="5386490"/>
            <a:ext cx="6962775" cy="895286"/>
            <a:chOff x="2088102" y="5386490"/>
            <a:chExt cx="6703473" cy="895286"/>
          </a:xfrm>
        </p:grpSpPr>
        <p:sp>
          <p:nvSpPr>
            <p:cNvPr id="23" name="文本框 22"/>
            <p:cNvSpPr txBox="1"/>
            <p:nvPr/>
          </p:nvSpPr>
          <p:spPr>
            <a:xfrm>
              <a:off x="2088102" y="5601279"/>
              <a:ext cx="1834055" cy="400110"/>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en-US" sz="2000" dirty="0" smtClean="0"/>
                <a:t>局部最优算法</a:t>
              </a:r>
              <a:endParaRPr lang="zh-CN" altLang="en-US" sz="2000" dirty="0"/>
            </a:p>
          </p:txBody>
        </p:sp>
        <p:sp>
          <p:nvSpPr>
            <p:cNvPr id="25" name="左大括号 24"/>
            <p:cNvSpPr/>
            <p:nvPr/>
          </p:nvSpPr>
          <p:spPr bwMode="auto">
            <a:xfrm>
              <a:off x="3714750" y="5514451"/>
              <a:ext cx="76200" cy="635676"/>
            </a:xfrm>
            <a:prstGeom prst="leftBrace">
              <a:avLst>
                <a:gd name="adj1" fmla="val 61666"/>
                <a:gd name="adj2" fmla="val 50000"/>
              </a:avLst>
            </a:prstGeom>
            <a:solidFill>
              <a:schemeClr val="bg1"/>
            </a:solidFill>
            <a:ln w="28575" cap="flat" cmpd="sng" algn="ctr">
              <a:solidFill>
                <a:schemeClr val="tx1">
                  <a:lumMod val="50000"/>
                  <a:lumOff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6" name="文本框 25"/>
            <p:cNvSpPr txBox="1"/>
            <p:nvPr/>
          </p:nvSpPr>
          <p:spPr>
            <a:xfrm>
              <a:off x="3895725" y="5632057"/>
              <a:ext cx="1695450" cy="369332"/>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en-US" dirty="0"/>
                <a:t>贪婪</a:t>
              </a:r>
              <a:r>
                <a:rPr lang="zh-CN" altLang="zh-CN" dirty="0" smtClean="0"/>
                <a:t>算法</a:t>
              </a:r>
              <a:endParaRPr lang="zh-CN" altLang="en-US" dirty="0"/>
            </a:p>
          </p:txBody>
        </p:sp>
        <p:sp>
          <p:nvSpPr>
            <p:cNvPr id="33" name="右箭头 32"/>
            <p:cNvSpPr/>
            <p:nvPr/>
          </p:nvSpPr>
          <p:spPr bwMode="auto">
            <a:xfrm>
              <a:off x="5838825" y="5613471"/>
              <a:ext cx="609600" cy="304800"/>
            </a:xfrm>
            <a:prstGeom prst="right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4" name="文本框 33"/>
            <p:cNvSpPr txBox="1"/>
            <p:nvPr/>
          </p:nvSpPr>
          <p:spPr>
            <a:xfrm>
              <a:off x="6657975" y="5386490"/>
              <a:ext cx="2133600" cy="400110"/>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en-US" sz="2000" dirty="0" smtClean="0"/>
                <a:t>请求</a:t>
              </a:r>
              <a:r>
                <a:rPr lang="zh-CN" altLang="en-US" sz="2000" dirty="0" smtClean="0">
                  <a:solidFill>
                    <a:srgbClr val="FF0000"/>
                  </a:solidFill>
                </a:rPr>
                <a:t>饿死</a:t>
              </a:r>
              <a:endParaRPr lang="zh-CN" altLang="en-US" sz="2000" dirty="0">
                <a:solidFill>
                  <a:srgbClr val="FF0000"/>
                </a:solidFill>
              </a:endParaRPr>
            </a:p>
          </p:txBody>
        </p:sp>
        <p:sp>
          <p:nvSpPr>
            <p:cNvPr id="35" name="文本框 34"/>
            <p:cNvSpPr txBox="1"/>
            <p:nvPr/>
          </p:nvSpPr>
          <p:spPr>
            <a:xfrm>
              <a:off x="6657975" y="5881666"/>
              <a:ext cx="2133600" cy="400110"/>
            </a:xfrm>
            <a:prstGeom prst="rect">
              <a:avLst/>
            </a:prstGeom>
          </p:spPr>
          <p:txBody>
            <a:bodyPr wrap="square">
              <a:spAutoFit/>
            </a:bodyPr>
            <a:lstStyle>
              <a:defPPr>
                <a:defRPr lang="zh-CN"/>
              </a:defPPr>
              <a:lvl1pPr eaLnBrk="1" hangingPunct="1">
                <a:defRPr sz="1800">
                  <a:solidFill>
                    <a:srgbClr val="133984"/>
                  </a:solidFill>
                  <a:latin typeface="+mn-ea"/>
                </a:defRPr>
              </a:lvl1pPr>
            </a:lstStyle>
            <a:p>
              <a:r>
                <a:rPr lang="zh-CN" altLang="en-US" sz="2000" dirty="0" smtClean="0"/>
                <a:t>平均性能</a:t>
              </a:r>
              <a:r>
                <a:rPr lang="zh-CN" altLang="en-US" sz="2000" dirty="0">
                  <a:solidFill>
                    <a:srgbClr val="FF0000"/>
                  </a:solidFill>
                </a:rPr>
                <a:t>较差</a:t>
              </a:r>
            </a:p>
          </p:txBody>
        </p:sp>
      </p:grpSp>
      <p:sp>
        <p:nvSpPr>
          <p:cNvPr id="24" name="文本框 23"/>
          <p:cNvSpPr txBox="1"/>
          <p:nvPr/>
        </p:nvSpPr>
        <p:spPr>
          <a:xfrm>
            <a:off x="838200" y="3371158"/>
            <a:ext cx="553998" cy="1938992"/>
          </a:xfrm>
          <a:prstGeom prst="rect">
            <a:avLst/>
          </a:prstGeom>
          <a:noFill/>
        </p:spPr>
        <p:txBody>
          <a:bodyPr vert="eaVert" wrap="none" rtlCol="0">
            <a:spAutoFit/>
          </a:bodyPr>
          <a:lstStyle/>
          <a:p>
            <a:r>
              <a:rPr lang="zh-CN" altLang="en-US" dirty="0">
                <a:solidFill>
                  <a:srgbClr val="132584"/>
                </a:solidFill>
              </a:rPr>
              <a:t>车辆调度</a:t>
            </a:r>
            <a:r>
              <a:rPr lang="zh-CN" altLang="en-US" dirty="0" smtClean="0">
                <a:solidFill>
                  <a:srgbClr val="132584"/>
                </a:solidFill>
              </a:rPr>
              <a:t>算法</a:t>
            </a:r>
            <a:endParaRPr lang="zh-CN" altLang="en-US" dirty="0">
              <a:solidFill>
                <a:srgbClr val="132584"/>
              </a:solidFill>
            </a:endParaRPr>
          </a:p>
        </p:txBody>
      </p:sp>
    </p:spTree>
    <p:custDataLst>
      <p:tags r:id="rId1"/>
    </p:custDataLst>
    <p:extLst>
      <p:ext uri="{BB962C8B-B14F-4D97-AF65-F5344CB8AC3E}">
        <p14:creationId xmlns:p14="http://schemas.microsoft.com/office/powerpoint/2010/main" val="20031356"/>
      </p:ext>
    </p:extLst>
  </p:cSld>
  <p:clrMapOvr>
    <a:masterClrMapping/>
  </p:clrMapOvr>
  <mc:AlternateContent xmlns:mc="http://schemas.openxmlformats.org/markup-compatibility/2006" xmlns:p14="http://schemas.microsoft.com/office/powerpoint/2010/main">
    <mc:Choice Requires="p14">
      <p:transition spd="slow" p14:dur="2000" advTm="37764"/>
    </mc:Choice>
    <mc:Fallback xmlns="">
      <p:transition spd="slow" advTm="377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优化目标</a:t>
            </a:r>
            <a:endParaRPr lang="zh-CN" altLang="en-US" dirty="0"/>
          </a:p>
        </p:txBody>
      </p:sp>
      <p:grpSp>
        <p:nvGrpSpPr>
          <p:cNvPr id="3" name="组合 2"/>
          <p:cNvGrpSpPr/>
          <p:nvPr/>
        </p:nvGrpSpPr>
        <p:grpSpPr>
          <a:xfrm>
            <a:off x="1633275" y="2094756"/>
            <a:ext cx="5826649" cy="657259"/>
            <a:chOff x="1633275" y="1323886"/>
            <a:chExt cx="5826649" cy="657259"/>
          </a:xfrm>
        </p:grpSpPr>
        <p:sp>
          <p:nvSpPr>
            <p:cNvPr id="10" name="任意多边形 9"/>
            <p:cNvSpPr/>
            <p:nvPr/>
          </p:nvSpPr>
          <p:spPr>
            <a:xfrm>
              <a:off x="1961904" y="1323886"/>
              <a:ext cx="5498020" cy="657259"/>
            </a:xfrm>
            <a:custGeom>
              <a:avLst/>
              <a:gdLst>
                <a:gd name="connsiteX0" fmla="*/ 0 w 5498020"/>
                <a:gd name="connsiteY0" fmla="*/ 0 h 657257"/>
                <a:gd name="connsiteX1" fmla="*/ 5169392 w 5498020"/>
                <a:gd name="connsiteY1" fmla="*/ 0 h 657257"/>
                <a:gd name="connsiteX2" fmla="*/ 5498020 w 5498020"/>
                <a:gd name="connsiteY2" fmla="*/ 328629 h 657257"/>
                <a:gd name="connsiteX3" fmla="*/ 5169392 w 5498020"/>
                <a:gd name="connsiteY3" fmla="*/ 657257 h 657257"/>
                <a:gd name="connsiteX4" fmla="*/ 0 w 5498020"/>
                <a:gd name="connsiteY4" fmla="*/ 657257 h 657257"/>
                <a:gd name="connsiteX5" fmla="*/ 0 w 5498020"/>
                <a:gd name="connsiteY5" fmla="*/ 0 h 6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8020" h="657257">
                  <a:moveTo>
                    <a:pt x="5498020" y="657256"/>
                  </a:moveTo>
                  <a:lnTo>
                    <a:pt x="328628" y="657256"/>
                  </a:lnTo>
                  <a:lnTo>
                    <a:pt x="0" y="328628"/>
                  </a:lnTo>
                  <a:lnTo>
                    <a:pt x="328628" y="1"/>
                  </a:lnTo>
                  <a:lnTo>
                    <a:pt x="5498020" y="1"/>
                  </a:lnTo>
                  <a:lnTo>
                    <a:pt x="5498020" y="657256"/>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46" tIns="110491" rIns="206248" bIns="110491" numCol="1" spcCol="1270" anchor="ctr" anchorCtr="0">
              <a:noAutofit/>
            </a:bodyPr>
            <a:lstStyle/>
            <a:p>
              <a:pPr lvl="0" algn="ctr" defTabSz="1289050">
                <a:lnSpc>
                  <a:spcPct val="90000"/>
                </a:lnSpc>
                <a:spcBef>
                  <a:spcPct val="0"/>
                </a:spcBef>
                <a:spcAft>
                  <a:spcPct val="35000"/>
                </a:spcAft>
              </a:pPr>
              <a:r>
                <a:rPr lang="zh-CN" altLang="en-US" sz="2900" kern="1200" dirty="0" smtClean="0"/>
                <a:t>缩短叫车请求平均等待时间</a:t>
              </a:r>
              <a:endParaRPr lang="zh-CN" altLang="en-US" sz="2900" kern="1200" dirty="0"/>
            </a:p>
          </p:txBody>
        </p:sp>
        <p:sp>
          <p:nvSpPr>
            <p:cNvPr id="11" name="椭圆 10"/>
            <p:cNvSpPr/>
            <p:nvPr/>
          </p:nvSpPr>
          <p:spPr>
            <a:xfrm>
              <a:off x="1633275" y="1323887"/>
              <a:ext cx="657257" cy="657257"/>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文本框 17"/>
            <p:cNvSpPr txBox="1"/>
            <p:nvPr/>
          </p:nvSpPr>
          <p:spPr>
            <a:xfrm>
              <a:off x="1783810" y="1421682"/>
              <a:ext cx="356188" cy="461665"/>
            </a:xfrm>
            <a:prstGeom prst="rect">
              <a:avLst/>
            </a:prstGeom>
            <a:noFill/>
          </p:spPr>
          <p:txBody>
            <a:bodyPr wrap="none" rtlCol="0">
              <a:spAutoFit/>
            </a:bodyPr>
            <a:lstStyle/>
            <a:p>
              <a:r>
                <a:rPr lang="en-US" altLang="zh-CN" dirty="0" smtClean="0">
                  <a:solidFill>
                    <a:srgbClr val="00B0F0"/>
                  </a:solidFill>
                </a:rPr>
                <a:t>1</a:t>
              </a:r>
              <a:endParaRPr lang="zh-CN" altLang="en-US" dirty="0">
                <a:solidFill>
                  <a:srgbClr val="00B0F0"/>
                </a:solidFill>
              </a:endParaRPr>
            </a:p>
          </p:txBody>
        </p:sp>
      </p:grpSp>
      <p:grpSp>
        <p:nvGrpSpPr>
          <p:cNvPr id="4" name="组合 3"/>
          <p:cNvGrpSpPr/>
          <p:nvPr/>
        </p:nvGrpSpPr>
        <p:grpSpPr>
          <a:xfrm>
            <a:off x="1633275" y="2941882"/>
            <a:ext cx="5826649" cy="657259"/>
            <a:chOff x="1633275" y="2171012"/>
            <a:chExt cx="5826649" cy="657259"/>
          </a:xfrm>
        </p:grpSpPr>
        <p:sp>
          <p:nvSpPr>
            <p:cNvPr id="12" name="任意多边形 11"/>
            <p:cNvSpPr/>
            <p:nvPr/>
          </p:nvSpPr>
          <p:spPr>
            <a:xfrm>
              <a:off x="1961904" y="2171012"/>
              <a:ext cx="5498020" cy="657259"/>
            </a:xfrm>
            <a:custGeom>
              <a:avLst/>
              <a:gdLst>
                <a:gd name="connsiteX0" fmla="*/ 0 w 5498020"/>
                <a:gd name="connsiteY0" fmla="*/ 0 h 657257"/>
                <a:gd name="connsiteX1" fmla="*/ 5169392 w 5498020"/>
                <a:gd name="connsiteY1" fmla="*/ 0 h 657257"/>
                <a:gd name="connsiteX2" fmla="*/ 5498020 w 5498020"/>
                <a:gd name="connsiteY2" fmla="*/ 328629 h 657257"/>
                <a:gd name="connsiteX3" fmla="*/ 5169392 w 5498020"/>
                <a:gd name="connsiteY3" fmla="*/ 657257 h 657257"/>
                <a:gd name="connsiteX4" fmla="*/ 0 w 5498020"/>
                <a:gd name="connsiteY4" fmla="*/ 657257 h 657257"/>
                <a:gd name="connsiteX5" fmla="*/ 0 w 5498020"/>
                <a:gd name="connsiteY5" fmla="*/ 0 h 6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8020" h="657257">
                  <a:moveTo>
                    <a:pt x="5498020" y="657256"/>
                  </a:moveTo>
                  <a:lnTo>
                    <a:pt x="328628" y="657256"/>
                  </a:lnTo>
                  <a:lnTo>
                    <a:pt x="0" y="328628"/>
                  </a:lnTo>
                  <a:lnTo>
                    <a:pt x="328628" y="1"/>
                  </a:lnTo>
                  <a:lnTo>
                    <a:pt x="5498020" y="1"/>
                  </a:lnTo>
                  <a:lnTo>
                    <a:pt x="5498020" y="657256"/>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46" tIns="110491" rIns="206248" bIns="110491" numCol="1" spcCol="1270" anchor="ctr" anchorCtr="0">
              <a:noAutofit/>
            </a:bodyPr>
            <a:lstStyle/>
            <a:p>
              <a:pPr lvl="0" algn="ctr" defTabSz="1289050">
                <a:lnSpc>
                  <a:spcPct val="90000"/>
                </a:lnSpc>
                <a:spcBef>
                  <a:spcPct val="0"/>
                </a:spcBef>
                <a:spcAft>
                  <a:spcPct val="35000"/>
                </a:spcAft>
              </a:pPr>
              <a:r>
                <a:rPr lang="zh-CN" altLang="en-US" sz="2900" kern="1200" dirty="0" smtClean="0"/>
                <a:t>缩短叫车请求平均处理时间</a:t>
              </a:r>
              <a:endParaRPr lang="zh-CN" altLang="en-US" sz="2900" kern="1200" dirty="0"/>
            </a:p>
          </p:txBody>
        </p:sp>
        <p:sp>
          <p:nvSpPr>
            <p:cNvPr id="13" name="椭圆 12"/>
            <p:cNvSpPr/>
            <p:nvPr/>
          </p:nvSpPr>
          <p:spPr>
            <a:xfrm>
              <a:off x="1633275" y="2171013"/>
              <a:ext cx="657257" cy="657257"/>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文本框 18"/>
            <p:cNvSpPr txBox="1"/>
            <p:nvPr/>
          </p:nvSpPr>
          <p:spPr>
            <a:xfrm>
              <a:off x="1783810" y="2268808"/>
              <a:ext cx="356188" cy="461665"/>
            </a:xfrm>
            <a:prstGeom prst="rect">
              <a:avLst/>
            </a:prstGeom>
            <a:noFill/>
          </p:spPr>
          <p:txBody>
            <a:bodyPr wrap="none" rtlCol="0">
              <a:spAutoFit/>
            </a:bodyPr>
            <a:lstStyle/>
            <a:p>
              <a:r>
                <a:rPr lang="en-US" altLang="zh-CN" dirty="0">
                  <a:solidFill>
                    <a:srgbClr val="00B0F0"/>
                  </a:solidFill>
                </a:rPr>
                <a:t>2</a:t>
              </a:r>
              <a:endParaRPr lang="zh-CN" altLang="en-US" dirty="0">
                <a:solidFill>
                  <a:srgbClr val="00B0F0"/>
                </a:solidFill>
              </a:endParaRPr>
            </a:p>
          </p:txBody>
        </p:sp>
      </p:grpSp>
      <p:grpSp>
        <p:nvGrpSpPr>
          <p:cNvPr id="5" name="组合 4"/>
          <p:cNvGrpSpPr/>
          <p:nvPr/>
        </p:nvGrpSpPr>
        <p:grpSpPr>
          <a:xfrm>
            <a:off x="1633275" y="3789007"/>
            <a:ext cx="5826649" cy="657258"/>
            <a:chOff x="1633275" y="3018137"/>
            <a:chExt cx="5826649" cy="657258"/>
          </a:xfrm>
        </p:grpSpPr>
        <p:sp>
          <p:nvSpPr>
            <p:cNvPr id="14" name="任意多边形 13"/>
            <p:cNvSpPr/>
            <p:nvPr/>
          </p:nvSpPr>
          <p:spPr>
            <a:xfrm>
              <a:off x="1961904" y="3018137"/>
              <a:ext cx="5498020" cy="657258"/>
            </a:xfrm>
            <a:custGeom>
              <a:avLst/>
              <a:gdLst>
                <a:gd name="connsiteX0" fmla="*/ 0 w 5498020"/>
                <a:gd name="connsiteY0" fmla="*/ 0 h 657257"/>
                <a:gd name="connsiteX1" fmla="*/ 5169392 w 5498020"/>
                <a:gd name="connsiteY1" fmla="*/ 0 h 657257"/>
                <a:gd name="connsiteX2" fmla="*/ 5498020 w 5498020"/>
                <a:gd name="connsiteY2" fmla="*/ 328629 h 657257"/>
                <a:gd name="connsiteX3" fmla="*/ 5169392 w 5498020"/>
                <a:gd name="connsiteY3" fmla="*/ 657257 h 657257"/>
                <a:gd name="connsiteX4" fmla="*/ 0 w 5498020"/>
                <a:gd name="connsiteY4" fmla="*/ 657257 h 657257"/>
                <a:gd name="connsiteX5" fmla="*/ 0 w 5498020"/>
                <a:gd name="connsiteY5" fmla="*/ 0 h 6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8020" h="657257">
                  <a:moveTo>
                    <a:pt x="5498020" y="657256"/>
                  </a:moveTo>
                  <a:lnTo>
                    <a:pt x="328628" y="657256"/>
                  </a:lnTo>
                  <a:lnTo>
                    <a:pt x="0" y="328628"/>
                  </a:lnTo>
                  <a:lnTo>
                    <a:pt x="328628" y="1"/>
                  </a:lnTo>
                  <a:lnTo>
                    <a:pt x="5498020" y="1"/>
                  </a:lnTo>
                  <a:lnTo>
                    <a:pt x="5498020" y="657256"/>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46" tIns="110491" rIns="206248" bIns="110490" numCol="1" spcCol="1270" anchor="ctr" anchorCtr="0">
              <a:noAutofit/>
            </a:bodyPr>
            <a:lstStyle/>
            <a:p>
              <a:pPr lvl="0" algn="ctr" defTabSz="1289050">
                <a:lnSpc>
                  <a:spcPct val="90000"/>
                </a:lnSpc>
                <a:spcBef>
                  <a:spcPct val="0"/>
                </a:spcBef>
                <a:spcAft>
                  <a:spcPct val="35000"/>
                </a:spcAft>
              </a:pPr>
              <a:r>
                <a:rPr lang="zh-CN" altLang="en-US" sz="2900" kern="1200" dirty="0" smtClean="0"/>
                <a:t>缩短叫车请求最大等待时间</a:t>
              </a:r>
              <a:endParaRPr lang="zh-CN" altLang="en-US" sz="2900" kern="1200" dirty="0"/>
            </a:p>
          </p:txBody>
        </p:sp>
        <p:sp>
          <p:nvSpPr>
            <p:cNvPr id="15" name="椭圆 14"/>
            <p:cNvSpPr/>
            <p:nvPr/>
          </p:nvSpPr>
          <p:spPr>
            <a:xfrm>
              <a:off x="1633275" y="3018138"/>
              <a:ext cx="657257" cy="657257"/>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文本框 19"/>
            <p:cNvSpPr txBox="1"/>
            <p:nvPr/>
          </p:nvSpPr>
          <p:spPr>
            <a:xfrm>
              <a:off x="1801681" y="3115933"/>
              <a:ext cx="356188" cy="461665"/>
            </a:xfrm>
            <a:prstGeom prst="rect">
              <a:avLst/>
            </a:prstGeom>
            <a:noFill/>
          </p:spPr>
          <p:txBody>
            <a:bodyPr wrap="none" rtlCol="0">
              <a:spAutoFit/>
            </a:bodyPr>
            <a:lstStyle/>
            <a:p>
              <a:r>
                <a:rPr lang="en-US" altLang="zh-CN" dirty="0">
                  <a:solidFill>
                    <a:srgbClr val="00B0F0"/>
                  </a:solidFill>
                </a:rPr>
                <a:t>3</a:t>
              </a:r>
              <a:endParaRPr lang="zh-CN" altLang="en-US" dirty="0">
                <a:solidFill>
                  <a:srgbClr val="00B0F0"/>
                </a:solidFill>
              </a:endParaRPr>
            </a:p>
          </p:txBody>
        </p:sp>
      </p:grpSp>
      <p:grpSp>
        <p:nvGrpSpPr>
          <p:cNvPr id="6" name="组合 5"/>
          <p:cNvGrpSpPr/>
          <p:nvPr/>
        </p:nvGrpSpPr>
        <p:grpSpPr>
          <a:xfrm>
            <a:off x="1633275" y="4636133"/>
            <a:ext cx="5826649" cy="657258"/>
            <a:chOff x="1633275" y="3865263"/>
            <a:chExt cx="5826649" cy="657258"/>
          </a:xfrm>
        </p:grpSpPr>
        <p:sp>
          <p:nvSpPr>
            <p:cNvPr id="16" name="任意多边形 15"/>
            <p:cNvSpPr/>
            <p:nvPr/>
          </p:nvSpPr>
          <p:spPr>
            <a:xfrm>
              <a:off x="1961904" y="3865263"/>
              <a:ext cx="5498020" cy="657258"/>
            </a:xfrm>
            <a:custGeom>
              <a:avLst/>
              <a:gdLst>
                <a:gd name="connsiteX0" fmla="*/ 0 w 5498020"/>
                <a:gd name="connsiteY0" fmla="*/ 0 h 657257"/>
                <a:gd name="connsiteX1" fmla="*/ 5169392 w 5498020"/>
                <a:gd name="connsiteY1" fmla="*/ 0 h 657257"/>
                <a:gd name="connsiteX2" fmla="*/ 5498020 w 5498020"/>
                <a:gd name="connsiteY2" fmla="*/ 328629 h 657257"/>
                <a:gd name="connsiteX3" fmla="*/ 5169392 w 5498020"/>
                <a:gd name="connsiteY3" fmla="*/ 657257 h 657257"/>
                <a:gd name="connsiteX4" fmla="*/ 0 w 5498020"/>
                <a:gd name="connsiteY4" fmla="*/ 657257 h 657257"/>
                <a:gd name="connsiteX5" fmla="*/ 0 w 5498020"/>
                <a:gd name="connsiteY5" fmla="*/ 0 h 6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8020" h="657257">
                  <a:moveTo>
                    <a:pt x="5498020" y="657256"/>
                  </a:moveTo>
                  <a:lnTo>
                    <a:pt x="328628" y="657256"/>
                  </a:lnTo>
                  <a:lnTo>
                    <a:pt x="0" y="328628"/>
                  </a:lnTo>
                  <a:lnTo>
                    <a:pt x="328628" y="1"/>
                  </a:lnTo>
                  <a:lnTo>
                    <a:pt x="5498020" y="1"/>
                  </a:lnTo>
                  <a:lnTo>
                    <a:pt x="5498020" y="657256"/>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4146" tIns="110491" rIns="206248" bIns="110490" numCol="1" spcCol="1270" anchor="ctr" anchorCtr="0">
              <a:noAutofit/>
            </a:bodyPr>
            <a:lstStyle/>
            <a:p>
              <a:pPr lvl="0" algn="ctr" defTabSz="1289050">
                <a:lnSpc>
                  <a:spcPct val="90000"/>
                </a:lnSpc>
                <a:spcBef>
                  <a:spcPct val="0"/>
                </a:spcBef>
                <a:spcAft>
                  <a:spcPct val="35000"/>
                </a:spcAft>
              </a:pPr>
              <a:r>
                <a:rPr lang="zh-CN" altLang="en-US" sz="2900" kern="1200" dirty="0" smtClean="0"/>
                <a:t>增加单位时间处理请求数量</a:t>
              </a:r>
              <a:endParaRPr lang="zh-CN" altLang="en-US" sz="2900" kern="1200" dirty="0"/>
            </a:p>
          </p:txBody>
        </p:sp>
        <p:sp>
          <p:nvSpPr>
            <p:cNvPr id="17" name="椭圆 16"/>
            <p:cNvSpPr/>
            <p:nvPr/>
          </p:nvSpPr>
          <p:spPr>
            <a:xfrm>
              <a:off x="1633275" y="3865264"/>
              <a:ext cx="657257" cy="657257"/>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1" name="文本框 20"/>
            <p:cNvSpPr txBox="1"/>
            <p:nvPr/>
          </p:nvSpPr>
          <p:spPr>
            <a:xfrm>
              <a:off x="1783810" y="3963059"/>
              <a:ext cx="356188" cy="461665"/>
            </a:xfrm>
            <a:prstGeom prst="rect">
              <a:avLst/>
            </a:prstGeom>
            <a:noFill/>
          </p:spPr>
          <p:txBody>
            <a:bodyPr wrap="none" rtlCol="0">
              <a:spAutoFit/>
            </a:bodyPr>
            <a:lstStyle/>
            <a:p>
              <a:r>
                <a:rPr lang="en-US" altLang="zh-CN" dirty="0">
                  <a:solidFill>
                    <a:srgbClr val="00B0F0"/>
                  </a:solidFill>
                </a:rPr>
                <a:t>4</a:t>
              </a:r>
              <a:endParaRPr lang="zh-CN" altLang="en-US" dirty="0">
                <a:solidFill>
                  <a:srgbClr val="00B0F0"/>
                </a:solidFill>
              </a:endParaRPr>
            </a:p>
          </p:txBody>
        </p:sp>
      </p:grpSp>
      <p:sp>
        <p:nvSpPr>
          <p:cNvPr id="7" name="矩形 6"/>
          <p:cNvSpPr/>
          <p:nvPr/>
        </p:nvSpPr>
        <p:spPr bwMode="auto">
          <a:xfrm>
            <a:off x="1524000" y="1990070"/>
            <a:ext cx="6019800" cy="83820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8" name="文本框 7"/>
          <p:cNvSpPr txBox="1"/>
          <p:nvPr/>
        </p:nvSpPr>
        <p:spPr>
          <a:xfrm>
            <a:off x="459658" y="1162157"/>
            <a:ext cx="6955750" cy="461665"/>
          </a:xfrm>
          <a:prstGeom prst="rect">
            <a:avLst/>
          </a:prstGeom>
          <a:noFill/>
        </p:spPr>
        <p:txBody>
          <a:bodyPr wrap="none" rtlCol="0">
            <a:spAutoFit/>
          </a:bodyPr>
          <a:lstStyle/>
          <a:p>
            <a:r>
              <a:rPr lang="zh-CN" altLang="en-US" dirty="0" smtClean="0">
                <a:solidFill>
                  <a:srgbClr val="132584"/>
                </a:solidFill>
              </a:rPr>
              <a:t>从乘客和系统整体出发，本文提出四个优化目标：</a:t>
            </a:r>
            <a:endParaRPr lang="zh-CN" altLang="en-US" dirty="0">
              <a:solidFill>
                <a:srgbClr val="132584"/>
              </a:solidFill>
            </a:endParaRPr>
          </a:p>
        </p:txBody>
      </p:sp>
    </p:spTree>
    <p:custDataLst>
      <p:tags r:id="rId1"/>
    </p:custDataLst>
    <p:extLst>
      <p:ext uri="{BB962C8B-B14F-4D97-AF65-F5344CB8AC3E}">
        <p14:creationId xmlns:p14="http://schemas.microsoft.com/office/powerpoint/2010/main" val="3707731005"/>
      </p:ext>
    </p:extLst>
  </p:cSld>
  <p:clrMapOvr>
    <a:masterClrMapping/>
  </p:clrMapOvr>
  <mc:AlternateContent xmlns:mc="http://schemas.openxmlformats.org/markup-compatibility/2006" xmlns:p14="http://schemas.microsoft.com/office/powerpoint/2010/main">
    <mc:Choice Requires="p14">
      <p:transition spd="slow" p14:dur="2000" advTm="30710"/>
    </mc:Choice>
    <mc:Fallback xmlns="">
      <p:transition spd="slow" advTm="30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数学模型</a:t>
            </a:r>
            <a:endParaRPr lang="zh-CN" altLang="en-US" dirty="0"/>
          </a:p>
        </p:txBody>
      </p:sp>
      <p:sp>
        <p:nvSpPr>
          <p:cNvPr id="4" name="左大括号 3"/>
          <p:cNvSpPr/>
          <p:nvPr/>
        </p:nvSpPr>
        <p:spPr bwMode="auto">
          <a:xfrm>
            <a:off x="1709630" y="1953184"/>
            <a:ext cx="525502" cy="4265768"/>
          </a:xfrm>
          <a:prstGeom prst="leftBrace">
            <a:avLst>
              <a:gd name="adj1" fmla="val 42948"/>
              <a:gd name="adj2" fmla="val 50000"/>
            </a:avLst>
          </a:prstGeom>
          <a:solidFill>
            <a:schemeClr val="bg1"/>
          </a:solid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132584"/>
              </a:solidFill>
              <a:effectLst/>
              <a:latin typeface="Arial" panose="020B0604020202020204" pitchFamily="34" charset="0"/>
              <a:ea typeface="黑体" panose="02010609060101010101" pitchFamily="49" charset="-122"/>
            </a:endParaRPr>
          </a:p>
        </p:txBody>
      </p:sp>
      <p:sp>
        <p:nvSpPr>
          <p:cNvPr id="7" name="文本框 6"/>
          <p:cNvSpPr txBox="1"/>
          <p:nvPr/>
        </p:nvSpPr>
        <p:spPr>
          <a:xfrm>
            <a:off x="1092200" y="2924376"/>
            <a:ext cx="553998" cy="2246769"/>
          </a:xfrm>
          <a:prstGeom prst="rect">
            <a:avLst/>
          </a:prstGeom>
          <a:noFill/>
        </p:spPr>
        <p:txBody>
          <a:bodyPr vert="eaVert" wrap="none" rtlCol="0">
            <a:spAutoFit/>
          </a:bodyPr>
          <a:lstStyle/>
          <a:p>
            <a:r>
              <a:rPr lang="zh-CN" altLang="en-US" dirty="0" smtClean="0">
                <a:solidFill>
                  <a:srgbClr val="132584"/>
                </a:solidFill>
              </a:rPr>
              <a:t>全自动交通系统</a:t>
            </a:r>
            <a:endParaRPr lang="zh-CN" altLang="en-US" dirty="0">
              <a:solidFill>
                <a:srgbClr val="132584"/>
              </a:solidFill>
            </a:endParaRPr>
          </a:p>
        </p:txBody>
      </p:sp>
      <p:grpSp>
        <p:nvGrpSpPr>
          <p:cNvPr id="25" name="组合 24"/>
          <p:cNvGrpSpPr/>
          <p:nvPr/>
        </p:nvGrpSpPr>
        <p:grpSpPr>
          <a:xfrm>
            <a:off x="2391749" y="1903292"/>
            <a:ext cx="3998439" cy="990791"/>
            <a:chOff x="2391749" y="1903292"/>
            <a:chExt cx="3998439" cy="990791"/>
          </a:xfrm>
        </p:grpSpPr>
        <p:sp>
          <p:nvSpPr>
            <p:cNvPr id="5" name="矩形 4"/>
            <p:cNvSpPr/>
            <p:nvPr/>
          </p:nvSpPr>
          <p:spPr>
            <a:xfrm>
              <a:off x="2391749" y="2196242"/>
              <a:ext cx="800219" cy="461665"/>
            </a:xfrm>
            <a:prstGeom prst="rect">
              <a:avLst/>
            </a:prstGeom>
          </p:spPr>
          <p:txBody>
            <a:bodyPr wrap="none">
              <a:spAutoFit/>
            </a:bodyPr>
            <a:lstStyle/>
            <a:p>
              <a:pPr lvl="0"/>
              <a:r>
                <a:rPr lang="zh-CN" altLang="zh-CN" dirty="0" smtClean="0">
                  <a:solidFill>
                    <a:srgbClr val="132584"/>
                  </a:solidFill>
                  <a:latin typeface="Calibri" panose="020F0502020204030204" pitchFamily="34" charset="0"/>
                  <a:ea typeface="宋体" panose="02010600030101010101" pitchFamily="2" charset="-122"/>
                  <a:cs typeface="Times New Roman" panose="02020603050405020304" pitchFamily="18" charset="0"/>
                </a:rPr>
                <a:t>站点</a:t>
              </a:r>
              <a:endParaRPr lang="zh-CN" altLang="en-US" dirty="0">
                <a:solidFill>
                  <a:srgbClr val="132584"/>
                </a:solidFill>
              </a:endParaRPr>
            </a:p>
          </p:txBody>
        </p:sp>
        <mc:AlternateContent xmlns:mc="http://schemas.openxmlformats.org/markup-compatibility/2006" xmlns:a14="http://schemas.microsoft.com/office/drawing/2010/main">
          <mc:Choice Requires="a14">
            <p:sp>
              <p:nvSpPr>
                <p:cNvPr id="8" name="矩形 7"/>
                <p:cNvSpPr/>
                <p:nvPr/>
              </p:nvSpPr>
              <p:spPr>
                <a:xfrm>
                  <a:off x="3651045" y="2430275"/>
                  <a:ext cx="2575257" cy="461665"/>
                </a:xfrm>
                <a:prstGeom prst="rect">
                  <a:avLst/>
                </a:prstGeom>
              </p:spPr>
              <p:txBody>
                <a:bodyPr wrap="none">
                  <a:spAutoFit/>
                </a:bodyPr>
                <a:lstStyle/>
                <a:p>
                  <a:pPr marL="0" indent="0" algn="just">
                    <a:spcAft>
                      <a:spcPts val="0"/>
                    </a:spcAft>
                    <a:buNone/>
                  </a:pPr>
                  <a14:m>
                    <m:oMath xmlns:m="http://schemas.openxmlformats.org/officeDocument/2006/math">
                      <m:sSub>
                        <m:sSubPr>
                          <m:ctrlPr>
                            <a:rPr lang="zh-CN" altLang="zh-CN" i="1" kern="100" smtClean="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N</m:t>
                      </m:r>
                      <m: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solidFill>
                        <a:srgbClr val="132584"/>
                      </a:solidFill>
                      <a:latin typeface="Calibri" panose="020F0502020204030204" pitchFamily="34" charset="0"/>
                      <a:ea typeface="宋体" panose="02010600030101010101" pitchFamily="2" charset="-122"/>
                      <a:cs typeface="Times New Roman" panose="02020603050405020304" pitchFamily="18" charset="0"/>
                    </a:rPr>
                    <a:t> </a:t>
                  </a:r>
                </a:p>
              </p:txBody>
            </p:sp>
          </mc:Choice>
          <mc:Fallback xmlns="">
            <p:sp>
              <p:nvSpPr>
                <p:cNvPr id="8" name="矩形 7"/>
                <p:cNvSpPr>
                  <a:spLocks noRot="1" noChangeAspect="1" noMove="1" noResize="1" noEditPoints="1" noAdjustHandles="1" noChangeArrowheads="1" noChangeShapeType="1" noTextEdit="1"/>
                </p:cNvSpPr>
                <p:nvPr/>
              </p:nvSpPr>
              <p:spPr>
                <a:xfrm>
                  <a:off x="3651045" y="2430275"/>
                  <a:ext cx="2575257" cy="461665"/>
                </a:xfrm>
                <a:prstGeom prst="rect">
                  <a:avLst/>
                </a:prstGeom>
                <a:blipFill rotWithShape="0">
                  <a:blip r:embed="rId4"/>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557361" y="1903292"/>
                  <a:ext cx="28328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S</m:t>
                        </m:r>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=&lt;</m:t>
                        </m:r>
                        <m:sSub>
                          <m:sSubPr>
                            <m:ctrlPr>
                              <a:rPr lang="zh-CN" altLang="zh-CN" i="1">
                                <a:solidFill>
                                  <a:srgbClr val="132584"/>
                                </a:solidFill>
                                <a:latin typeface="Cambria Math"/>
                                <a:ea typeface="Cambria Math" panose="02040503050406030204" pitchFamily="18" charset="0"/>
                                <a:cs typeface="Times New Roman" panose="02020603050405020304" pitchFamily="18" charset="0"/>
                              </a:rPr>
                            </m:ctrlPr>
                          </m:sSubPr>
                          <m:e>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latin typeface="Cambria Math"/>
                                <a:ea typeface="Cambria Math" panose="02040503050406030204" pitchFamily="18" charset="0"/>
                                <a:cs typeface="Times New Roman" panose="02020603050405020304" pitchFamily="18" charset="0"/>
                              </a:rPr>
                            </m:ctrlPr>
                          </m:sSubPr>
                          <m:e>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latin typeface="Cambria Math"/>
                                <a:ea typeface="Cambria Math" panose="02040503050406030204" pitchFamily="18" charset="0"/>
                                <a:cs typeface="Times New Roman" panose="02020603050405020304" pitchFamily="18" charset="0"/>
                              </a:rPr>
                            </m:ctrlPr>
                          </m:sSubPr>
                          <m:e>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&gt;</m:t>
                        </m:r>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557361" y="1903292"/>
                  <a:ext cx="2832827" cy="461665"/>
                </a:xfrm>
                <a:prstGeom prst="rect">
                  <a:avLst/>
                </a:prstGeom>
                <a:blipFill rotWithShape="0">
                  <a:blip r:embed="rId5"/>
                  <a:stretch>
                    <a:fillRect b="-3947"/>
                  </a:stretch>
                </a:blipFill>
              </p:spPr>
              <p:txBody>
                <a:bodyPr/>
                <a:lstStyle/>
                <a:p>
                  <a:r>
                    <a:rPr lang="zh-CN" altLang="en-US">
                      <a:noFill/>
                    </a:rPr>
                    <a:t> </a:t>
                  </a:r>
                </a:p>
              </p:txBody>
            </p:sp>
          </mc:Fallback>
        </mc:AlternateContent>
        <p:sp>
          <p:nvSpPr>
            <p:cNvPr id="19" name="左大括号 18"/>
            <p:cNvSpPr/>
            <p:nvPr/>
          </p:nvSpPr>
          <p:spPr bwMode="auto">
            <a:xfrm>
              <a:off x="3382275" y="1960068"/>
              <a:ext cx="158783" cy="934015"/>
            </a:xfrm>
            <a:prstGeom prst="leftBrace">
              <a:avLst>
                <a:gd name="adj1" fmla="val 57822"/>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grpSp>
        <p:nvGrpSpPr>
          <p:cNvPr id="26" name="组合 25"/>
          <p:cNvGrpSpPr/>
          <p:nvPr/>
        </p:nvGrpSpPr>
        <p:grpSpPr>
          <a:xfrm>
            <a:off x="2358741" y="3333106"/>
            <a:ext cx="5205963" cy="983795"/>
            <a:chOff x="2358741" y="3333106"/>
            <a:chExt cx="5205963" cy="983795"/>
          </a:xfrm>
        </p:grpSpPr>
        <p:sp>
          <p:nvSpPr>
            <p:cNvPr id="11" name="矩形 10"/>
            <p:cNvSpPr/>
            <p:nvPr/>
          </p:nvSpPr>
          <p:spPr>
            <a:xfrm>
              <a:off x="2358741" y="3594170"/>
              <a:ext cx="1107996" cy="461665"/>
            </a:xfrm>
            <a:prstGeom prst="rect">
              <a:avLst/>
            </a:prstGeom>
          </p:spPr>
          <p:txBody>
            <a:bodyPr wrap="none">
              <a:spAutoFit/>
            </a:bodyPr>
            <a:lstStyle/>
            <a:p>
              <a:pPr lvl="0"/>
              <a:r>
                <a:rPr lang="zh-CN" altLang="zh-CN" dirty="0" smtClean="0">
                  <a:solidFill>
                    <a:srgbClr val="132584"/>
                  </a:solidFill>
                  <a:latin typeface="Calibri" panose="020F0502020204030204" pitchFamily="34" charset="0"/>
                  <a:ea typeface="宋体" panose="02010600030101010101" pitchFamily="2" charset="-122"/>
                  <a:cs typeface="Times New Roman" panose="02020603050405020304" pitchFamily="18" charset="0"/>
                </a:rPr>
                <a:t>无人车</a:t>
              </a:r>
              <a:endParaRPr lang="zh-CN" altLang="en-US" dirty="0">
                <a:solidFill>
                  <a:srgbClr val="132584"/>
                </a:solidFill>
              </a:endParaRPr>
            </a:p>
          </p:txBody>
        </p:sp>
        <mc:AlternateContent xmlns:mc="http://schemas.openxmlformats.org/markup-compatibility/2006" xmlns:a14="http://schemas.microsoft.com/office/drawing/2010/main">
          <mc:Choice Requires="a14">
            <p:sp>
              <p:nvSpPr>
                <p:cNvPr id="12" name="矩形 11"/>
                <p:cNvSpPr/>
                <p:nvPr/>
              </p:nvSpPr>
              <p:spPr>
                <a:xfrm>
                  <a:off x="3683000" y="3855236"/>
                  <a:ext cx="38817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rgbClr val="132584"/>
                                </a:solidFill>
                                <a:latin typeface="Cambria Math"/>
                              </a:rPr>
                            </m:ctrlPr>
                          </m:sSubPr>
                          <m:e>
                            <m:r>
                              <a:rPr lang="en-US" altLang="zh-CN" i="1">
                                <a:solidFill>
                                  <a:srgbClr val="132584"/>
                                </a:solidFill>
                                <a:latin typeface="Cambria Math" panose="02040503050406030204" pitchFamily="18" charset="0"/>
                              </a:rPr>
                              <m:t>𝑚</m:t>
                            </m:r>
                          </m:e>
                          <m:sub>
                            <m:r>
                              <a:rPr lang="en-US" altLang="zh-CN" i="1">
                                <a:solidFill>
                                  <a:srgbClr val="132584"/>
                                </a:solidFill>
                                <a:latin typeface="Cambria Math" panose="02040503050406030204" pitchFamily="18" charset="0"/>
                              </a:rPr>
                              <m:t>𝑖</m:t>
                            </m:r>
                          </m:sub>
                        </m:sSub>
                        <m:r>
                          <a:rPr lang="en-US" altLang="zh-CN" i="1">
                            <a:solidFill>
                              <a:srgbClr val="132584"/>
                            </a:solidFill>
                            <a:latin typeface="Cambria Math" panose="02040503050406030204" pitchFamily="18" charset="0"/>
                          </a:rPr>
                          <m:t>=</m:t>
                        </m:r>
                        <m:d>
                          <m:dPr>
                            <m:begChr m:val="{"/>
                            <m:endChr m:val="}"/>
                            <m:ctrlPr>
                              <a:rPr lang="en-US" altLang="zh-CN" i="1">
                                <a:solidFill>
                                  <a:srgbClr val="132584"/>
                                </a:solidFill>
                                <a:latin typeface="Cambria Math"/>
                              </a:rPr>
                            </m:ctrlPr>
                          </m:dPr>
                          <m:e>
                            <m:sSub>
                              <m:sSubPr>
                                <m:ctrlPr>
                                  <a:rPr lang="zh-CN" altLang="zh-CN" i="1">
                                    <a:solidFill>
                                      <a:srgbClr val="132584"/>
                                    </a:solidFill>
                                    <a:latin typeface="Cambria Math"/>
                                  </a:rPr>
                                </m:ctrlPr>
                              </m:sSubPr>
                              <m:e>
                                <m:r>
                                  <a:rPr lang="en-US" altLang="zh-CN" i="1">
                                    <a:solidFill>
                                      <a:srgbClr val="132584"/>
                                    </a:solidFill>
                                    <a:latin typeface="Cambria Math" panose="02040503050406030204" pitchFamily="18" charset="0"/>
                                  </a:rPr>
                                  <m:t>𝐿</m:t>
                                </m:r>
                              </m:e>
                              <m:sub>
                                <m:r>
                                  <a:rPr lang="en-US" altLang="zh-CN" i="1">
                                    <a:solidFill>
                                      <a:srgbClr val="132584"/>
                                    </a:solidFill>
                                    <a:latin typeface="Cambria Math" panose="02040503050406030204" pitchFamily="18" charset="0"/>
                                  </a:rPr>
                                  <m:t>𝑖</m:t>
                                </m:r>
                              </m:sub>
                            </m:sSub>
                            <m:r>
                              <a:rPr lang="en-US" altLang="zh-CN" i="1">
                                <a:solidFill>
                                  <a:srgbClr val="132584"/>
                                </a:solidFill>
                                <a:latin typeface="Cambria Math" panose="02040503050406030204" pitchFamily="18" charset="0"/>
                              </a:rPr>
                              <m:t>,</m:t>
                            </m:r>
                            <m:sSub>
                              <m:sSubPr>
                                <m:ctrlPr>
                                  <a:rPr lang="zh-CN" altLang="zh-CN" i="1">
                                    <a:solidFill>
                                      <a:srgbClr val="132584"/>
                                    </a:solidFill>
                                    <a:latin typeface="Cambria Math"/>
                                  </a:rPr>
                                </m:ctrlPr>
                              </m:sSubPr>
                              <m:e>
                                <m:r>
                                  <a:rPr lang="en-US" altLang="zh-CN" i="1">
                                    <a:solidFill>
                                      <a:srgbClr val="132584"/>
                                    </a:solidFill>
                                    <a:latin typeface="Cambria Math" panose="02040503050406030204" pitchFamily="18" charset="0"/>
                                  </a:rPr>
                                  <m:t>𝑅</m:t>
                                </m:r>
                              </m:e>
                              <m:sub>
                                <m:r>
                                  <a:rPr lang="en-US" altLang="zh-CN" i="1">
                                    <a:solidFill>
                                      <a:srgbClr val="132584"/>
                                    </a:solidFill>
                                    <a:latin typeface="Cambria Math" panose="02040503050406030204" pitchFamily="18" charset="0"/>
                                  </a:rPr>
                                  <m:t>𝑖</m:t>
                                </m:r>
                              </m:sub>
                            </m:sSub>
                            <m:d>
                              <m:dPr>
                                <m:begChr m:val="["/>
                                <m:endChr m:val="]"/>
                                <m:ctrlPr>
                                  <a:rPr lang="zh-CN" altLang="zh-CN" i="1">
                                    <a:solidFill>
                                      <a:srgbClr val="132584"/>
                                    </a:solidFill>
                                    <a:latin typeface="Cambria Math"/>
                                  </a:rPr>
                                </m:ctrlPr>
                              </m:dPr>
                              <m:e>
                                <m:sSub>
                                  <m:sSubPr>
                                    <m:ctrlPr>
                                      <a:rPr lang="zh-CN" altLang="zh-CN" i="1">
                                        <a:solidFill>
                                          <a:srgbClr val="132584"/>
                                        </a:solidFill>
                                        <a:latin typeface="Cambria Math"/>
                                      </a:rPr>
                                    </m:ctrlPr>
                                  </m:sSubPr>
                                  <m:e>
                                    <m:r>
                                      <a:rPr lang="en-US" altLang="zh-CN" i="1">
                                        <a:solidFill>
                                          <a:srgbClr val="132584"/>
                                        </a:solidFill>
                                        <a:latin typeface="Cambria Math" panose="02040503050406030204" pitchFamily="18" charset="0"/>
                                      </a:rPr>
                                      <m:t>𝐿</m:t>
                                    </m:r>
                                  </m:e>
                                  <m:sub>
                                    <m:r>
                                      <a:rPr lang="en-US" altLang="zh-CN" i="1">
                                        <a:solidFill>
                                          <a:srgbClr val="132584"/>
                                        </a:solidFill>
                                        <a:latin typeface="Cambria Math" panose="02040503050406030204" pitchFamily="18" charset="0"/>
                                      </a:rPr>
                                      <m:t>𝑖</m:t>
                                    </m:r>
                                  </m:sub>
                                </m:sSub>
                              </m:e>
                            </m:d>
                            <m:r>
                              <a:rPr lang="en-US" altLang="zh-CN" i="1">
                                <a:solidFill>
                                  <a:srgbClr val="132584"/>
                                </a:solidFill>
                                <a:latin typeface="Cambria Math" panose="02040503050406030204" pitchFamily="18" charset="0"/>
                              </a:rPr>
                              <m:t>,</m:t>
                            </m:r>
                            <m:sSub>
                              <m:sSubPr>
                                <m:ctrlPr>
                                  <a:rPr lang="zh-CN" altLang="zh-CN" i="1">
                                    <a:solidFill>
                                      <a:srgbClr val="132584"/>
                                    </a:solidFill>
                                    <a:latin typeface="Cambria Math"/>
                                  </a:rPr>
                                </m:ctrlPr>
                              </m:sSubPr>
                              <m:e>
                                <m:r>
                                  <a:rPr lang="en-US" altLang="zh-CN" i="1">
                                    <a:solidFill>
                                      <a:srgbClr val="132584"/>
                                    </a:solidFill>
                                    <a:latin typeface="Cambria Math" panose="02040503050406030204" pitchFamily="18" charset="0"/>
                                  </a:rPr>
                                  <m:t>𝑥</m:t>
                                </m:r>
                              </m:e>
                              <m:sub>
                                <m:r>
                                  <a:rPr lang="en-US" altLang="zh-CN" i="1">
                                    <a:solidFill>
                                      <a:srgbClr val="132584"/>
                                    </a:solidFill>
                                    <a:latin typeface="Cambria Math" panose="02040503050406030204" pitchFamily="18" charset="0"/>
                                  </a:rPr>
                                  <m:t>𝑖</m:t>
                                </m:r>
                              </m:sub>
                            </m:sSub>
                            <m:r>
                              <a:rPr lang="en-US" altLang="zh-CN">
                                <a:solidFill>
                                  <a:srgbClr val="132584"/>
                                </a:solidFill>
                                <a:latin typeface="Cambria Math" panose="02040503050406030204" pitchFamily="18" charset="0"/>
                              </a:rPr>
                              <m:t>,</m:t>
                            </m:r>
                            <m:sSub>
                              <m:sSubPr>
                                <m:ctrlPr>
                                  <a:rPr lang="zh-CN" altLang="zh-CN" i="1">
                                    <a:solidFill>
                                      <a:srgbClr val="132584"/>
                                    </a:solidFill>
                                    <a:latin typeface="Cambria Math"/>
                                  </a:rPr>
                                </m:ctrlPr>
                              </m:sSubPr>
                              <m:e>
                                <m:r>
                                  <a:rPr lang="en-US" altLang="zh-CN" i="1">
                                    <a:solidFill>
                                      <a:srgbClr val="132584"/>
                                    </a:solidFill>
                                    <a:latin typeface="Cambria Math" panose="02040503050406030204" pitchFamily="18" charset="0"/>
                                  </a:rPr>
                                  <m:t>𝑦</m:t>
                                </m:r>
                              </m:e>
                              <m:sub>
                                <m:r>
                                  <a:rPr lang="en-US" altLang="zh-CN" i="1">
                                    <a:solidFill>
                                      <a:srgbClr val="132584"/>
                                    </a:solidFill>
                                    <a:latin typeface="Cambria Math" panose="02040503050406030204" pitchFamily="18" charset="0"/>
                                  </a:rPr>
                                  <m:t>𝑖</m:t>
                                </m:r>
                              </m:sub>
                            </m:sSub>
                            <m:r>
                              <a:rPr lang="en-US" altLang="zh-CN">
                                <a:solidFill>
                                  <a:srgbClr val="132584"/>
                                </a:solidFill>
                                <a:latin typeface="Cambria Math" panose="02040503050406030204" pitchFamily="18" charset="0"/>
                              </a:rPr>
                              <m:t>,</m:t>
                            </m:r>
                            <m:sSub>
                              <m:sSubPr>
                                <m:ctrlPr>
                                  <a:rPr lang="zh-CN" altLang="zh-CN" i="1">
                                    <a:solidFill>
                                      <a:srgbClr val="132584"/>
                                    </a:solidFill>
                                    <a:latin typeface="Cambria Math"/>
                                  </a:rPr>
                                </m:ctrlPr>
                              </m:sSubPr>
                              <m:e>
                                <m:r>
                                  <a:rPr lang="en-US" altLang="zh-CN" i="1">
                                    <a:solidFill>
                                      <a:srgbClr val="132584"/>
                                    </a:solidFill>
                                    <a:latin typeface="Cambria Math" panose="02040503050406030204" pitchFamily="18" charset="0"/>
                                  </a:rPr>
                                  <m:t>𝑣</m:t>
                                </m:r>
                              </m:e>
                              <m:sub>
                                <m:r>
                                  <a:rPr lang="en-US" altLang="zh-CN" i="1">
                                    <a:solidFill>
                                      <a:srgbClr val="132584"/>
                                    </a:solidFill>
                                    <a:latin typeface="Cambria Math" panose="02040503050406030204" pitchFamily="18" charset="0"/>
                                  </a:rPr>
                                  <m:t>𝑖</m:t>
                                </m:r>
                              </m:sub>
                            </m:sSub>
                            <m:r>
                              <a:rPr lang="en-US" altLang="zh-CN">
                                <a:solidFill>
                                  <a:srgbClr val="132584"/>
                                </a:solidFill>
                                <a:latin typeface="Cambria Math" panose="02040503050406030204" pitchFamily="18" charset="0"/>
                              </a:rPr>
                              <m:t>,</m:t>
                            </m:r>
                            <m:sSub>
                              <m:sSubPr>
                                <m:ctrlPr>
                                  <a:rPr lang="zh-CN" altLang="zh-CN" i="1">
                                    <a:solidFill>
                                      <a:srgbClr val="132584"/>
                                    </a:solidFill>
                                    <a:latin typeface="Cambria Math"/>
                                  </a:rPr>
                                </m:ctrlPr>
                              </m:sSubPr>
                              <m:e>
                                <m:r>
                                  <a:rPr lang="en-US" altLang="zh-CN" i="1">
                                    <a:solidFill>
                                      <a:srgbClr val="132584"/>
                                    </a:solidFill>
                                    <a:latin typeface="Cambria Math" panose="02040503050406030204" pitchFamily="18" charset="0"/>
                                  </a:rPr>
                                  <m:t>𝑠</m:t>
                                </m:r>
                              </m:e>
                              <m:sub>
                                <m:r>
                                  <a:rPr lang="en-US" altLang="zh-CN" i="1">
                                    <a:solidFill>
                                      <a:srgbClr val="132584"/>
                                    </a:solidFill>
                                    <a:latin typeface="Cambria Math" panose="02040503050406030204" pitchFamily="18" charset="0"/>
                                  </a:rPr>
                                  <m:t>𝑖</m:t>
                                </m:r>
                              </m:sub>
                            </m:sSub>
                          </m:e>
                        </m:d>
                      </m:oMath>
                    </m:oMathPara>
                  </a14:m>
                  <a:endParaRPr lang="zh-CN" altLang="en-US" dirty="0">
                    <a:solidFill>
                      <a:srgbClr val="132584"/>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683000" y="3855236"/>
                  <a:ext cx="3881704" cy="461665"/>
                </a:xfrm>
                <a:prstGeom prst="rect">
                  <a:avLst/>
                </a:prstGeom>
                <a:blipFill rotWithShape="0">
                  <a:blip r:embed="rId6"/>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683000" y="3333106"/>
                  <a:ext cx="3306995"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m:rPr>
                            <m:sty m:val="p"/>
                          </m:rP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M</m:t>
                        </m:r>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=&lt;</m:t>
                        </m:r>
                        <m:sSub>
                          <m:sSubPr>
                            <m:ctrlPr>
                              <a:rPr lang="zh-CN" altLang="zh-CN" i="1">
                                <a:solidFill>
                                  <a:srgbClr val="132584"/>
                                </a:solidFill>
                                <a:latin typeface="Cambria Math"/>
                                <a:ea typeface="Cambria Math" panose="02040503050406030204" pitchFamily="18" charset="0"/>
                                <a:cs typeface="Times New Roman" panose="02020603050405020304" pitchFamily="18" charset="0"/>
                              </a:rPr>
                            </m:ctrlPr>
                          </m:sSubPr>
                          <m:e>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latin typeface="Cambria Math"/>
                                <a:ea typeface="Cambria Math" panose="02040503050406030204" pitchFamily="18" charset="0"/>
                                <a:cs typeface="Times New Roman" panose="02020603050405020304" pitchFamily="18" charset="0"/>
                              </a:rPr>
                            </m:ctrlPr>
                          </m:sSubPr>
                          <m:e>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latin typeface="Cambria Math"/>
                                <a:ea typeface="Cambria Math" panose="02040503050406030204" pitchFamily="18" charset="0"/>
                                <a:cs typeface="Times New Roman" panose="02020603050405020304" pitchFamily="18" charset="0"/>
                              </a:rPr>
                            </m:ctrlPr>
                          </m:sSubPr>
                          <m:e>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&gt;</m:t>
                        </m:r>
                      </m:oMath>
                    </m:oMathPara>
                  </a14:m>
                  <a:endParaRPr lang="zh-CN" altLang="en-US" dirty="0">
                    <a:solidFill>
                      <a:srgbClr val="132584"/>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3683000" y="3333106"/>
                  <a:ext cx="3306995" cy="461665"/>
                </a:xfrm>
                <a:prstGeom prst="rect">
                  <a:avLst/>
                </a:prstGeom>
                <a:blipFill rotWithShape="0">
                  <a:blip r:embed="rId7"/>
                  <a:stretch>
                    <a:fillRect b="-2632"/>
                  </a:stretch>
                </a:blipFill>
              </p:spPr>
              <p:txBody>
                <a:bodyPr/>
                <a:lstStyle/>
                <a:p>
                  <a:r>
                    <a:rPr lang="zh-CN" altLang="en-US">
                      <a:noFill/>
                    </a:rPr>
                    <a:t> </a:t>
                  </a:r>
                </a:p>
              </p:txBody>
            </p:sp>
          </mc:Fallback>
        </mc:AlternateContent>
        <p:sp>
          <p:nvSpPr>
            <p:cNvPr id="22" name="左大括号 21"/>
            <p:cNvSpPr/>
            <p:nvPr/>
          </p:nvSpPr>
          <p:spPr bwMode="auto">
            <a:xfrm>
              <a:off x="3524217" y="3357996"/>
              <a:ext cx="158783" cy="934015"/>
            </a:xfrm>
            <a:prstGeom prst="leftBrace">
              <a:avLst>
                <a:gd name="adj1" fmla="val 56323"/>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grpSp>
        <p:nvGrpSpPr>
          <p:cNvPr id="27" name="组合 26"/>
          <p:cNvGrpSpPr/>
          <p:nvPr/>
        </p:nvGrpSpPr>
        <p:grpSpPr>
          <a:xfrm>
            <a:off x="2333724" y="4809971"/>
            <a:ext cx="4437612" cy="941704"/>
            <a:chOff x="2333724" y="4809971"/>
            <a:chExt cx="4437612" cy="941704"/>
          </a:xfrm>
        </p:grpSpPr>
        <p:sp>
          <p:nvSpPr>
            <p:cNvPr id="9" name="矩形 8"/>
            <p:cNvSpPr/>
            <p:nvPr/>
          </p:nvSpPr>
          <p:spPr>
            <a:xfrm>
              <a:off x="2333724" y="5063896"/>
              <a:ext cx="1402516" cy="461665"/>
            </a:xfrm>
            <a:prstGeom prst="rect">
              <a:avLst/>
            </a:prstGeom>
          </p:spPr>
          <p:txBody>
            <a:bodyPr wrap="square">
              <a:spAutoFit/>
            </a:bodyPr>
            <a:lstStyle/>
            <a:p>
              <a:pPr lvl="0"/>
              <a:r>
                <a:rPr lang="zh-CN" altLang="zh-CN" dirty="0" smtClean="0">
                  <a:solidFill>
                    <a:srgbClr val="132584"/>
                  </a:solidFill>
                  <a:latin typeface="Calibri" panose="020F0502020204030204" pitchFamily="34" charset="0"/>
                  <a:ea typeface="宋体" panose="02010600030101010101" pitchFamily="2" charset="-122"/>
                  <a:cs typeface="Times New Roman" panose="02020603050405020304" pitchFamily="18" charset="0"/>
                </a:rPr>
                <a:t>叫车请求</a:t>
              </a:r>
              <a:endParaRPr lang="zh-CN" altLang="en-US" dirty="0">
                <a:solidFill>
                  <a:srgbClr val="132584"/>
                </a:solidFill>
              </a:endParaRPr>
            </a:p>
          </p:txBody>
        </p:sp>
        <mc:AlternateContent xmlns:mc="http://schemas.openxmlformats.org/markup-compatibility/2006" xmlns:a14="http://schemas.microsoft.com/office/drawing/2010/main">
          <mc:Choice Requires="a14">
            <p:sp>
              <p:nvSpPr>
                <p:cNvPr id="10" name="矩形 9"/>
                <p:cNvSpPr/>
                <p:nvPr/>
              </p:nvSpPr>
              <p:spPr>
                <a:xfrm>
                  <a:off x="4022570" y="5290010"/>
                  <a:ext cx="2748766" cy="461665"/>
                </a:xfrm>
                <a:prstGeom prst="rect">
                  <a:avLst/>
                </a:prstGeom>
              </p:spPr>
              <p:txBody>
                <a:bodyPr wrap="none">
                  <a:spAutoFit/>
                </a:bodyPr>
                <a:lstStyle/>
                <a:p>
                  <a:pPr marL="0" indent="0" algn="just">
                    <a:spcAft>
                      <a:spcPts val="0"/>
                    </a:spcAft>
                    <a:buNone/>
                  </a:pPr>
                  <a14:m>
                    <m:oMath xmlns:m="http://schemas.openxmlformats.org/officeDocument/2006/math">
                      <m:sSub>
                        <m:sSubPr>
                          <m:ctrlPr>
                            <a:rPr lang="zh-CN" altLang="zh-CN" i="1" kern="100" smtClean="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i="1" kern="100">
                              <a:solidFill>
                                <a:srgbClr val="132584"/>
                              </a:solidFill>
                              <a:latin typeface="Cambria Math"/>
                              <a:ea typeface="宋体" panose="02010600030101010101" pitchFamily="2" charset="-122"/>
                              <a:cs typeface="Times New Roman" panose="02020603050405020304" pitchFamily="18" charset="0"/>
                            </a:rPr>
                          </m:ctrlPr>
                        </m:dPr>
                        <m:e>
                          <m:sSub>
                            <m:sSubPr>
                              <m:ctrlPr>
                                <a:rPr lang="zh-CN" altLang="zh-CN" i="1" kern="10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𝐽</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132584"/>
                                  </a:solidFill>
                                  <a:latin typeface="Cambria Math"/>
                                  <a:ea typeface="Cambria Math" panose="02040503050406030204" pitchFamily="18" charset="0"/>
                                  <a:cs typeface="Times New Roman" panose="02020603050405020304" pitchFamily="18" charset="0"/>
                                </a:rPr>
                              </m:ctrlPr>
                            </m:sSubPr>
                            <m:e>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e>
                      </m:d>
                    </m:oMath>
                  </a14:m>
                  <a:r>
                    <a:rPr lang="en-US" altLang="zh-CN" kern="100" dirty="0">
                      <a:solidFill>
                        <a:srgbClr val="132584"/>
                      </a:solidFill>
                      <a:latin typeface="Calibri" panose="020F0502020204030204" pitchFamily="34" charset="0"/>
                      <a:ea typeface="宋体" panose="02010600030101010101" pitchFamily="2" charset="-122"/>
                      <a:cs typeface="Times New Roman" panose="02020603050405020304" pitchFamily="18" charset="0"/>
                    </a:rPr>
                    <a:t> </a:t>
                  </a:r>
                  <a:endParaRPr lang="en-US" altLang="zh-CN" sz="1600" kern="100" dirty="0">
                    <a:solidFill>
                      <a:srgbClr val="132584"/>
                    </a:solidFill>
                    <a:latin typeface="Cambria Math" panose="020405030504060302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4022570" y="5290010"/>
                  <a:ext cx="2748766" cy="461665"/>
                </a:xfrm>
                <a:prstGeom prst="rect">
                  <a:avLst/>
                </a:prstGeom>
                <a:blipFill rotWithShape="0">
                  <a:blip r:embed="rId8"/>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980572" y="4809971"/>
                  <a:ext cx="2790764"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m:rPr>
                            <m:sty m:val="p"/>
                          </m:rP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R</m:t>
                        </m:r>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=&lt;</m:t>
                        </m:r>
                        <m:sSub>
                          <m:sSubPr>
                            <m:ctrlPr>
                              <a:rPr lang="zh-CN" altLang="zh-CN" i="1">
                                <a:solidFill>
                                  <a:srgbClr val="132584"/>
                                </a:solidFill>
                                <a:latin typeface="Cambria Math"/>
                                <a:ea typeface="Cambria Math" panose="02040503050406030204" pitchFamily="18" charset="0"/>
                                <a:cs typeface="Times New Roman" panose="02020603050405020304" pitchFamily="18" charset="0"/>
                              </a:rPr>
                            </m:ctrlPr>
                          </m:sSubPr>
                          <m:e>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latin typeface="Cambria Math"/>
                                <a:ea typeface="Cambria Math" panose="02040503050406030204" pitchFamily="18" charset="0"/>
                                <a:cs typeface="Times New Roman" panose="02020603050405020304" pitchFamily="18" charset="0"/>
                              </a:rPr>
                            </m:ctrlPr>
                          </m:sSubPr>
                          <m:e>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latin typeface="Cambria Math"/>
                                <a:ea typeface="Cambria Math" panose="02040503050406030204" pitchFamily="18" charset="0"/>
                                <a:cs typeface="Times New Roman" panose="02020603050405020304" pitchFamily="18" charset="0"/>
                              </a:rPr>
                            </m:ctrlPr>
                          </m:sSubPr>
                          <m:e>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a:solidFill>
                              <a:srgbClr val="132584"/>
                            </a:solidFill>
                            <a:latin typeface="Cambria Math" panose="02040503050406030204" pitchFamily="18" charset="0"/>
                            <a:ea typeface="宋体" panose="02010600030101010101" pitchFamily="2" charset="-122"/>
                            <a:cs typeface="Times New Roman" panose="02020603050405020304" pitchFamily="18" charset="0"/>
                          </a:rPr>
                          <m:t>&gt;</m:t>
                        </m:r>
                      </m:oMath>
                    </m:oMathPara>
                  </a14:m>
                  <a:endParaRPr lang="zh-CN" altLang="en-US" dirty="0">
                    <a:solidFill>
                      <a:srgbClr val="132584"/>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3980572" y="4809971"/>
                  <a:ext cx="2790764" cy="461665"/>
                </a:xfrm>
                <a:prstGeom prst="rect">
                  <a:avLst/>
                </a:prstGeom>
                <a:blipFill rotWithShape="0">
                  <a:blip r:embed="rId9"/>
                  <a:stretch>
                    <a:fillRect b="-3947"/>
                  </a:stretch>
                </a:blipFill>
              </p:spPr>
              <p:txBody>
                <a:bodyPr/>
                <a:lstStyle/>
                <a:p>
                  <a:r>
                    <a:rPr lang="zh-CN" altLang="en-US">
                      <a:noFill/>
                    </a:rPr>
                    <a:t> </a:t>
                  </a:r>
                </a:p>
              </p:txBody>
            </p:sp>
          </mc:Fallback>
        </mc:AlternateContent>
        <p:sp>
          <p:nvSpPr>
            <p:cNvPr id="23" name="左大括号 22"/>
            <p:cNvSpPr/>
            <p:nvPr/>
          </p:nvSpPr>
          <p:spPr bwMode="auto">
            <a:xfrm>
              <a:off x="3764266" y="4809971"/>
              <a:ext cx="158783" cy="934015"/>
            </a:xfrm>
            <a:prstGeom prst="leftBrace">
              <a:avLst>
                <a:gd name="adj1" fmla="val 51824"/>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sp>
        <p:nvSpPr>
          <p:cNvPr id="24" name="文本框 23"/>
          <p:cNvSpPr txBox="1"/>
          <p:nvPr/>
        </p:nvSpPr>
        <p:spPr>
          <a:xfrm>
            <a:off x="649798" y="1099622"/>
            <a:ext cx="6340197" cy="461665"/>
          </a:xfrm>
          <a:prstGeom prst="rect">
            <a:avLst/>
          </a:prstGeom>
          <a:noFill/>
        </p:spPr>
        <p:txBody>
          <a:bodyPr wrap="none" rtlCol="0">
            <a:spAutoFit/>
          </a:bodyPr>
          <a:lstStyle/>
          <a:p>
            <a:r>
              <a:rPr lang="zh-CN" altLang="en-US" dirty="0" smtClean="0">
                <a:solidFill>
                  <a:srgbClr val="132584"/>
                </a:solidFill>
              </a:rPr>
              <a:t>结合系统特点，本文对各元素进行了数学建模</a:t>
            </a:r>
            <a:endParaRPr lang="zh-CN" altLang="en-US" dirty="0">
              <a:solidFill>
                <a:srgbClr val="132584"/>
              </a:solidFill>
            </a:endParaRPr>
          </a:p>
        </p:txBody>
      </p:sp>
    </p:spTree>
    <p:custDataLst>
      <p:tags r:id="rId1"/>
    </p:custDataLst>
    <p:extLst>
      <p:ext uri="{BB962C8B-B14F-4D97-AF65-F5344CB8AC3E}">
        <p14:creationId xmlns:p14="http://schemas.microsoft.com/office/powerpoint/2010/main" val="4183519324"/>
      </p:ext>
    </p:extLst>
  </p:cSld>
  <p:clrMapOvr>
    <a:masterClrMapping/>
  </p:clrMapOvr>
  <mc:AlternateContent xmlns:mc="http://schemas.openxmlformats.org/markup-compatibility/2006" xmlns:p14="http://schemas.microsoft.com/office/powerpoint/2010/main">
    <mc:Choice Requires="p14">
      <p:transition spd="slow" p14:dur="2000" advTm="32099"/>
    </mc:Choice>
    <mc:Fallback xmlns="">
      <p:transition spd="slow" advTm="320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优化目标</a:t>
            </a:r>
            <a:r>
              <a:rPr lang="zh-CN" altLang="en-US" dirty="0"/>
              <a:t>函数</a:t>
            </a:r>
          </a:p>
        </p:txBody>
      </p:sp>
      <mc:AlternateContent xmlns:mc="http://schemas.openxmlformats.org/markup-compatibility/2006" xmlns:a14="http://schemas.microsoft.com/office/drawing/2010/main">
        <mc:Choice Requires="a14">
          <p:sp>
            <p:nvSpPr>
              <p:cNvPr id="4" name="文本框 3"/>
              <p:cNvSpPr txBox="1"/>
              <p:nvPr/>
            </p:nvSpPr>
            <p:spPr>
              <a:xfrm>
                <a:off x="3556000" y="1329433"/>
                <a:ext cx="1951688" cy="977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solidFill>
                                <a:srgbClr val="132584"/>
                              </a:solidFill>
                              <a:latin typeface="Cambria Math"/>
                            </a:rPr>
                          </m:ctrlPr>
                        </m:sSubPr>
                        <m:e>
                          <m:bar>
                            <m:barPr>
                              <m:pos m:val="top"/>
                              <m:ctrlPr>
                                <a:rPr lang="zh-CN" altLang="zh-CN" sz="2000" i="1">
                                  <a:solidFill>
                                    <a:srgbClr val="132584"/>
                                  </a:solidFill>
                                  <a:latin typeface="Cambria Math"/>
                                </a:rPr>
                              </m:ctrlPr>
                            </m:barPr>
                            <m:e>
                              <m:r>
                                <a:rPr lang="en-US" altLang="zh-CN" sz="2000" i="1">
                                  <a:solidFill>
                                    <a:srgbClr val="132584"/>
                                  </a:solidFill>
                                  <a:latin typeface="Cambria Math" panose="02040503050406030204" pitchFamily="18" charset="0"/>
                                </a:rPr>
                                <m:t>𝐼</m:t>
                              </m:r>
                            </m:e>
                          </m:bar>
                        </m:e>
                        <m:sub>
                          <m:r>
                            <a:rPr lang="en-US" altLang="zh-CN" sz="2000" i="1">
                              <a:solidFill>
                                <a:srgbClr val="132584"/>
                              </a:solidFill>
                              <a:latin typeface="Cambria Math" panose="02040503050406030204" pitchFamily="18" charset="0"/>
                            </a:rPr>
                            <m:t>𝑡</m:t>
                          </m:r>
                        </m:sub>
                      </m:sSub>
                      <m:r>
                        <a:rPr lang="en-US" altLang="zh-CN" sz="2000">
                          <a:solidFill>
                            <a:srgbClr val="132584"/>
                          </a:solidFill>
                          <a:latin typeface="Cambria Math" panose="02040503050406030204" pitchFamily="18" charset="0"/>
                        </a:rPr>
                        <m:t>=</m:t>
                      </m:r>
                      <m:box>
                        <m:boxPr>
                          <m:ctrlPr>
                            <a:rPr lang="zh-CN" altLang="zh-CN" sz="2000" i="1">
                              <a:solidFill>
                                <a:srgbClr val="132584"/>
                              </a:solidFill>
                              <a:latin typeface="Cambria Math"/>
                            </a:rPr>
                          </m:ctrlPr>
                        </m:boxPr>
                        <m:e>
                          <m:argPr>
                            <m:argSz m:val="-1"/>
                          </m:argPr>
                          <m:f>
                            <m:fPr>
                              <m:ctrlPr>
                                <a:rPr lang="zh-CN" altLang="zh-CN" sz="2000" i="1">
                                  <a:solidFill>
                                    <a:srgbClr val="132584"/>
                                  </a:solidFill>
                                  <a:latin typeface="Cambria Math"/>
                                </a:rPr>
                              </m:ctrlPr>
                            </m:fPr>
                            <m:num>
                              <m:r>
                                <a:rPr lang="en-US" altLang="zh-CN" sz="2000">
                                  <a:solidFill>
                                    <a:srgbClr val="132584"/>
                                  </a:solidFill>
                                  <a:latin typeface="Cambria Math" panose="02040503050406030204" pitchFamily="18" charset="0"/>
                                </a:rPr>
                                <m:t>1</m:t>
                              </m:r>
                            </m:num>
                            <m:den>
                              <m:d>
                                <m:dPr>
                                  <m:begChr m:val="|"/>
                                  <m:endChr m:val="|"/>
                                  <m:ctrlPr>
                                    <a:rPr lang="zh-CN" altLang="zh-CN" sz="2000" i="1">
                                      <a:solidFill>
                                        <a:srgbClr val="132584"/>
                                      </a:solidFill>
                                      <a:latin typeface="Cambria Math"/>
                                    </a:rPr>
                                  </m:ctrlPr>
                                </m:dPr>
                                <m:e>
                                  <m:sSub>
                                    <m:sSubPr>
                                      <m:ctrlPr>
                                        <a:rPr lang="zh-CN" altLang="zh-CN" sz="2000" i="1">
                                          <a:solidFill>
                                            <a:srgbClr val="132584"/>
                                          </a:solidFill>
                                          <a:latin typeface="Cambria Math"/>
                                        </a:rPr>
                                      </m:ctrlPr>
                                    </m:sSubPr>
                                    <m:e>
                                      <m:r>
                                        <a:rPr lang="en-US" altLang="zh-CN" sz="2000" i="1">
                                          <a:solidFill>
                                            <a:srgbClr val="132584"/>
                                          </a:solidFill>
                                          <a:latin typeface="Cambria Math" panose="02040503050406030204" pitchFamily="18" charset="0"/>
                                        </a:rPr>
                                        <m:t>𝑅</m:t>
                                      </m:r>
                                    </m:e>
                                    <m:sub>
                                      <m:r>
                                        <a:rPr lang="en-US" altLang="zh-CN" sz="2000" i="1">
                                          <a:solidFill>
                                            <a:srgbClr val="132584"/>
                                          </a:solidFill>
                                          <a:latin typeface="Cambria Math" panose="02040503050406030204" pitchFamily="18" charset="0"/>
                                        </a:rPr>
                                        <m:t>𝑡</m:t>
                                      </m:r>
                                    </m:sub>
                                  </m:sSub>
                                </m:e>
                              </m:d>
                            </m:den>
                          </m:f>
                        </m:e>
                      </m:box>
                      <m:nary>
                        <m:naryPr>
                          <m:chr m:val="∑"/>
                          <m:limLoc m:val="undOvr"/>
                          <m:ctrlPr>
                            <a:rPr lang="zh-CN" altLang="zh-CN" sz="2000" i="1">
                              <a:solidFill>
                                <a:srgbClr val="132584"/>
                              </a:solidFill>
                              <a:latin typeface="Cambria Math"/>
                            </a:rPr>
                          </m:ctrlPr>
                        </m:naryPr>
                        <m:sub>
                          <m:r>
                            <a:rPr lang="en-US" altLang="zh-CN" sz="2000" i="1">
                              <a:solidFill>
                                <a:srgbClr val="132584"/>
                              </a:solidFill>
                              <a:latin typeface="Cambria Math" panose="02040503050406030204" pitchFamily="18" charset="0"/>
                            </a:rPr>
                            <m:t>𝑖</m:t>
                          </m:r>
                          <m:r>
                            <a:rPr lang="en-US" altLang="zh-CN" sz="2000">
                              <a:solidFill>
                                <a:srgbClr val="132584"/>
                              </a:solidFill>
                              <a:latin typeface="Cambria Math" panose="02040503050406030204" pitchFamily="18" charset="0"/>
                            </a:rPr>
                            <m:t>=1</m:t>
                          </m:r>
                        </m:sub>
                        <m:sup>
                          <m:d>
                            <m:dPr>
                              <m:begChr m:val="|"/>
                              <m:endChr m:val="|"/>
                              <m:ctrlPr>
                                <a:rPr lang="zh-CN" altLang="zh-CN" sz="2000" i="1">
                                  <a:solidFill>
                                    <a:srgbClr val="132584"/>
                                  </a:solidFill>
                                  <a:latin typeface="Cambria Math"/>
                                </a:rPr>
                              </m:ctrlPr>
                            </m:dPr>
                            <m:e>
                              <m:sSub>
                                <m:sSubPr>
                                  <m:ctrlPr>
                                    <a:rPr lang="zh-CN" altLang="zh-CN" sz="2000" i="1">
                                      <a:solidFill>
                                        <a:srgbClr val="132584"/>
                                      </a:solidFill>
                                      <a:latin typeface="Cambria Math"/>
                                    </a:rPr>
                                  </m:ctrlPr>
                                </m:sSubPr>
                                <m:e>
                                  <m:r>
                                    <a:rPr lang="en-US" altLang="zh-CN" sz="2000" i="1">
                                      <a:solidFill>
                                        <a:srgbClr val="132584"/>
                                      </a:solidFill>
                                      <a:latin typeface="Cambria Math" panose="02040503050406030204" pitchFamily="18" charset="0"/>
                                    </a:rPr>
                                    <m:t>𝑅</m:t>
                                  </m:r>
                                </m:e>
                                <m:sub>
                                  <m:r>
                                    <a:rPr lang="en-US" altLang="zh-CN" sz="2000" i="1">
                                      <a:solidFill>
                                        <a:srgbClr val="132584"/>
                                      </a:solidFill>
                                      <a:latin typeface="Cambria Math" panose="02040503050406030204" pitchFamily="18" charset="0"/>
                                    </a:rPr>
                                    <m:t>𝑡</m:t>
                                  </m:r>
                                </m:sub>
                              </m:sSub>
                            </m:e>
                          </m:d>
                        </m:sup>
                        <m:e>
                          <m:sSub>
                            <m:sSubPr>
                              <m:ctrlPr>
                                <a:rPr lang="zh-CN" altLang="zh-CN" sz="2000" i="1">
                                  <a:solidFill>
                                    <a:srgbClr val="132584"/>
                                  </a:solidFill>
                                  <a:latin typeface="Cambria Math"/>
                                </a:rPr>
                              </m:ctrlPr>
                            </m:sSubPr>
                            <m:e>
                              <m:r>
                                <a:rPr lang="en-US" altLang="zh-CN" sz="2000" i="1">
                                  <a:solidFill>
                                    <a:srgbClr val="132584"/>
                                  </a:solidFill>
                                  <a:latin typeface="Cambria Math" panose="02040503050406030204" pitchFamily="18" charset="0"/>
                                </a:rPr>
                                <m:t>𝐼</m:t>
                              </m:r>
                            </m:e>
                            <m:sub>
                              <m:r>
                                <a:rPr lang="en-US" altLang="zh-CN" sz="2000" i="1">
                                  <a:solidFill>
                                    <a:srgbClr val="132584"/>
                                  </a:solidFill>
                                  <a:latin typeface="Cambria Math" panose="02040503050406030204" pitchFamily="18" charset="0"/>
                                </a:rPr>
                                <m:t>𝑖</m:t>
                              </m:r>
                              <m:d>
                                <m:dPr>
                                  <m:ctrlPr>
                                    <a:rPr lang="zh-CN" altLang="zh-CN" sz="2000" i="1">
                                      <a:solidFill>
                                        <a:srgbClr val="132584"/>
                                      </a:solidFill>
                                      <a:latin typeface="Cambria Math"/>
                                    </a:rPr>
                                  </m:ctrlPr>
                                </m:dPr>
                                <m:e>
                                  <m:r>
                                    <a:rPr lang="en-US" altLang="zh-CN" sz="2000" i="1">
                                      <a:solidFill>
                                        <a:srgbClr val="132584"/>
                                      </a:solidFill>
                                      <a:latin typeface="Cambria Math" panose="02040503050406030204" pitchFamily="18" charset="0"/>
                                    </a:rPr>
                                    <m:t>𝑡</m:t>
                                  </m:r>
                                </m:e>
                              </m:d>
                            </m:sub>
                          </m:sSub>
                        </m:e>
                      </m:nary>
                    </m:oMath>
                  </m:oMathPara>
                </a14:m>
                <a:endParaRPr lang="zh-CN" altLang="en-US" sz="2000" dirty="0">
                  <a:solidFill>
                    <a:srgbClr val="132584"/>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556000" y="1329433"/>
                <a:ext cx="1951688" cy="97776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560476" y="2736658"/>
                <a:ext cx="1968500" cy="998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solidFill>
                                <a:srgbClr val="132584"/>
                              </a:solidFill>
                              <a:latin typeface="Cambria Math"/>
                            </a:rPr>
                          </m:ctrlPr>
                        </m:sSubPr>
                        <m:e>
                          <m:bar>
                            <m:barPr>
                              <m:pos m:val="top"/>
                              <m:ctrlPr>
                                <a:rPr lang="zh-CN" altLang="zh-CN" sz="2000" i="1">
                                  <a:solidFill>
                                    <a:srgbClr val="132584"/>
                                  </a:solidFill>
                                  <a:latin typeface="Cambria Math"/>
                                </a:rPr>
                              </m:ctrlPr>
                            </m:barPr>
                            <m:e>
                              <m:r>
                                <a:rPr lang="en-US" altLang="zh-CN" sz="2000" i="1">
                                  <a:solidFill>
                                    <a:srgbClr val="132584"/>
                                  </a:solidFill>
                                  <a:latin typeface="Cambria Math" panose="02040503050406030204" pitchFamily="18" charset="0"/>
                                </a:rPr>
                                <m:t>𝐽</m:t>
                              </m:r>
                            </m:e>
                          </m:bar>
                        </m:e>
                        <m:sub>
                          <m:r>
                            <a:rPr lang="en-US" altLang="zh-CN" sz="2000" i="1">
                              <a:solidFill>
                                <a:srgbClr val="132584"/>
                              </a:solidFill>
                              <a:latin typeface="Cambria Math" panose="02040503050406030204" pitchFamily="18" charset="0"/>
                            </a:rPr>
                            <m:t>𝑡</m:t>
                          </m:r>
                        </m:sub>
                      </m:sSub>
                      <m:r>
                        <a:rPr lang="en-US" altLang="zh-CN" sz="2000">
                          <a:solidFill>
                            <a:srgbClr val="132584"/>
                          </a:solidFill>
                          <a:latin typeface="Cambria Math" panose="02040503050406030204" pitchFamily="18" charset="0"/>
                        </a:rPr>
                        <m:t>=</m:t>
                      </m:r>
                      <m:box>
                        <m:boxPr>
                          <m:ctrlPr>
                            <a:rPr lang="zh-CN" altLang="zh-CN" sz="2000" i="1">
                              <a:solidFill>
                                <a:srgbClr val="132584"/>
                              </a:solidFill>
                              <a:latin typeface="Cambria Math"/>
                            </a:rPr>
                          </m:ctrlPr>
                        </m:boxPr>
                        <m:e>
                          <m:argPr>
                            <m:argSz m:val="-1"/>
                          </m:argPr>
                          <m:f>
                            <m:fPr>
                              <m:ctrlPr>
                                <a:rPr lang="zh-CN" altLang="zh-CN" sz="2000" i="1">
                                  <a:solidFill>
                                    <a:srgbClr val="132584"/>
                                  </a:solidFill>
                                  <a:latin typeface="Cambria Math"/>
                                </a:rPr>
                              </m:ctrlPr>
                            </m:fPr>
                            <m:num>
                              <m:r>
                                <a:rPr lang="en-US" altLang="zh-CN" sz="2000">
                                  <a:solidFill>
                                    <a:srgbClr val="132584"/>
                                  </a:solidFill>
                                  <a:latin typeface="Cambria Math" panose="02040503050406030204" pitchFamily="18" charset="0"/>
                                </a:rPr>
                                <m:t>1</m:t>
                              </m:r>
                            </m:num>
                            <m:den>
                              <m:d>
                                <m:dPr>
                                  <m:begChr m:val="|"/>
                                  <m:endChr m:val="|"/>
                                  <m:ctrlPr>
                                    <a:rPr lang="zh-CN" altLang="zh-CN" sz="2000" i="1">
                                      <a:solidFill>
                                        <a:srgbClr val="132584"/>
                                      </a:solidFill>
                                      <a:latin typeface="Cambria Math"/>
                                    </a:rPr>
                                  </m:ctrlPr>
                                </m:dPr>
                                <m:e>
                                  <m:sSub>
                                    <m:sSubPr>
                                      <m:ctrlPr>
                                        <a:rPr lang="zh-CN" altLang="zh-CN" sz="2000" i="1">
                                          <a:solidFill>
                                            <a:srgbClr val="132584"/>
                                          </a:solidFill>
                                          <a:latin typeface="Cambria Math"/>
                                        </a:rPr>
                                      </m:ctrlPr>
                                    </m:sSubPr>
                                    <m:e>
                                      <m:r>
                                        <a:rPr lang="en-US" altLang="zh-CN" sz="2000" i="1">
                                          <a:solidFill>
                                            <a:srgbClr val="132584"/>
                                          </a:solidFill>
                                          <a:latin typeface="Cambria Math" panose="02040503050406030204" pitchFamily="18" charset="0"/>
                                        </a:rPr>
                                        <m:t>𝑅</m:t>
                                      </m:r>
                                    </m:e>
                                    <m:sub>
                                      <m:r>
                                        <a:rPr lang="en-US" altLang="zh-CN" sz="2000" i="1">
                                          <a:solidFill>
                                            <a:srgbClr val="132584"/>
                                          </a:solidFill>
                                          <a:latin typeface="Cambria Math" panose="02040503050406030204" pitchFamily="18" charset="0"/>
                                        </a:rPr>
                                        <m:t>𝑡</m:t>
                                      </m:r>
                                    </m:sub>
                                  </m:sSub>
                                </m:e>
                              </m:d>
                            </m:den>
                          </m:f>
                        </m:e>
                      </m:box>
                      <m:nary>
                        <m:naryPr>
                          <m:chr m:val="∑"/>
                          <m:limLoc m:val="undOvr"/>
                          <m:ctrlPr>
                            <a:rPr lang="zh-CN" altLang="zh-CN" sz="2000" i="1">
                              <a:solidFill>
                                <a:srgbClr val="132584"/>
                              </a:solidFill>
                              <a:latin typeface="Cambria Math"/>
                            </a:rPr>
                          </m:ctrlPr>
                        </m:naryPr>
                        <m:sub>
                          <m:r>
                            <a:rPr lang="en-US" altLang="zh-CN" sz="2000" i="1">
                              <a:solidFill>
                                <a:srgbClr val="132584"/>
                              </a:solidFill>
                              <a:latin typeface="Cambria Math" panose="02040503050406030204" pitchFamily="18" charset="0"/>
                            </a:rPr>
                            <m:t>𝑖</m:t>
                          </m:r>
                          <m:r>
                            <a:rPr lang="en-US" altLang="zh-CN" sz="2000">
                              <a:solidFill>
                                <a:srgbClr val="132584"/>
                              </a:solidFill>
                              <a:latin typeface="Cambria Math" panose="02040503050406030204" pitchFamily="18" charset="0"/>
                            </a:rPr>
                            <m:t>=1</m:t>
                          </m:r>
                        </m:sub>
                        <m:sup>
                          <m:d>
                            <m:dPr>
                              <m:begChr m:val="|"/>
                              <m:endChr m:val="|"/>
                              <m:ctrlPr>
                                <a:rPr lang="zh-CN" altLang="zh-CN" sz="2000" i="1">
                                  <a:solidFill>
                                    <a:srgbClr val="132584"/>
                                  </a:solidFill>
                                  <a:latin typeface="Cambria Math"/>
                                </a:rPr>
                              </m:ctrlPr>
                            </m:dPr>
                            <m:e>
                              <m:sSub>
                                <m:sSubPr>
                                  <m:ctrlPr>
                                    <a:rPr lang="zh-CN" altLang="zh-CN" sz="2000" i="1">
                                      <a:solidFill>
                                        <a:srgbClr val="132584"/>
                                      </a:solidFill>
                                      <a:latin typeface="Cambria Math"/>
                                    </a:rPr>
                                  </m:ctrlPr>
                                </m:sSubPr>
                                <m:e>
                                  <m:r>
                                    <a:rPr lang="en-US" altLang="zh-CN" sz="2000" i="1">
                                      <a:solidFill>
                                        <a:srgbClr val="132584"/>
                                      </a:solidFill>
                                      <a:latin typeface="Cambria Math" panose="02040503050406030204" pitchFamily="18" charset="0"/>
                                    </a:rPr>
                                    <m:t>𝑅</m:t>
                                  </m:r>
                                </m:e>
                                <m:sub>
                                  <m:r>
                                    <a:rPr lang="en-US" altLang="zh-CN" sz="2000" i="1">
                                      <a:solidFill>
                                        <a:srgbClr val="132584"/>
                                      </a:solidFill>
                                      <a:latin typeface="Cambria Math" panose="02040503050406030204" pitchFamily="18" charset="0"/>
                                    </a:rPr>
                                    <m:t>𝑡</m:t>
                                  </m:r>
                                </m:sub>
                              </m:sSub>
                            </m:e>
                          </m:d>
                        </m:sup>
                        <m:e>
                          <m:sSub>
                            <m:sSubPr>
                              <m:ctrlPr>
                                <a:rPr lang="zh-CN" altLang="zh-CN" sz="2000" i="1">
                                  <a:solidFill>
                                    <a:srgbClr val="132584"/>
                                  </a:solidFill>
                                  <a:latin typeface="Cambria Math"/>
                                </a:rPr>
                              </m:ctrlPr>
                            </m:sSubPr>
                            <m:e>
                              <m:r>
                                <a:rPr lang="en-US" altLang="zh-CN" sz="2000" i="1">
                                  <a:solidFill>
                                    <a:srgbClr val="132584"/>
                                  </a:solidFill>
                                  <a:latin typeface="Cambria Math" panose="02040503050406030204" pitchFamily="18" charset="0"/>
                                </a:rPr>
                                <m:t>𝐽</m:t>
                              </m:r>
                            </m:e>
                            <m:sub>
                              <m:r>
                                <a:rPr lang="en-US" altLang="zh-CN" sz="2000" i="1">
                                  <a:solidFill>
                                    <a:srgbClr val="132584"/>
                                  </a:solidFill>
                                  <a:latin typeface="Cambria Math" panose="02040503050406030204" pitchFamily="18" charset="0"/>
                                </a:rPr>
                                <m:t>𝑖</m:t>
                              </m:r>
                              <m:d>
                                <m:dPr>
                                  <m:ctrlPr>
                                    <a:rPr lang="zh-CN" altLang="zh-CN" sz="2000" i="1">
                                      <a:solidFill>
                                        <a:srgbClr val="132584"/>
                                      </a:solidFill>
                                      <a:latin typeface="Cambria Math"/>
                                    </a:rPr>
                                  </m:ctrlPr>
                                </m:dPr>
                                <m:e>
                                  <m:r>
                                    <a:rPr lang="en-US" altLang="zh-CN" sz="2000" i="1">
                                      <a:solidFill>
                                        <a:srgbClr val="132584"/>
                                      </a:solidFill>
                                      <a:latin typeface="Cambria Math" panose="02040503050406030204" pitchFamily="18" charset="0"/>
                                    </a:rPr>
                                    <m:t>𝑡</m:t>
                                  </m:r>
                                </m:e>
                              </m:d>
                            </m:sub>
                          </m:sSub>
                        </m:e>
                      </m:nary>
                    </m:oMath>
                  </m:oMathPara>
                </a14:m>
                <a:endParaRPr lang="zh-CN" altLang="en-US" sz="2000" dirty="0">
                  <a:solidFill>
                    <a:srgbClr val="132584"/>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560476" y="2736658"/>
                <a:ext cx="1968500" cy="99806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164090" y="4357274"/>
                <a:ext cx="3300711" cy="429669"/>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sSub>
                        <m:sSubPr>
                          <m:ctrlPr>
                            <a:rPr lang="zh-CN" altLang="zh-CN" sz="2000" i="1" smtClean="0">
                              <a:solidFill>
                                <a:srgbClr val="132584"/>
                              </a:solidFill>
                              <a:latin typeface="Cambria Math"/>
                              <a:ea typeface="Cambria Math" panose="02040503050406030204" pitchFamily="18" charset="0"/>
                            </a:rPr>
                          </m:ctrlPr>
                        </m:sSubPr>
                        <m:e>
                          <m:r>
                            <a:rPr lang="en-US" altLang="zh-CN" sz="2000"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𝐼</m:t>
                          </m:r>
                        </m:e>
                        <m:sub>
                          <m:func>
                            <m:funcPr>
                              <m:ctrlPr>
                                <a:rPr lang="zh-CN" altLang="zh-CN" sz="2000" i="1">
                                  <a:solidFill>
                                    <a:srgbClr val="132584"/>
                                  </a:solidFill>
                                  <a:latin typeface="Cambria Math"/>
                                  <a:ea typeface="Cambria Math" panose="02040503050406030204" pitchFamily="18" charset="0"/>
                                </a:rPr>
                              </m:ctrlPr>
                            </m:funcPr>
                            <m:fName>
                              <m:r>
                                <m:rPr>
                                  <m:sty m:val="p"/>
                                </m:rPr>
                                <a:rPr lang="en-US" altLang="zh-CN" sz="2000">
                                  <a:solidFill>
                                    <a:srgbClr val="132584"/>
                                  </a:solidFill>
                                  <a:latin typeface="Cambria Math" panose="02040503050406030204" pitchFamily="18" charset="0"/>
                                  <a:ea typeface="宋体" panose="02010600030101010101" pitchFamily="2" charset="-122"/>
                                  <a:cs typeface="Times New Roman" panose="02020603050405020304" pitchFamily="18" charset="0"/>
                                </a:rPr>
                                <m:t>max</m:t>
                              </m:r>
                            </m:fName>
                            <m:e>
                              <m:d>
                                <m:dPr>
                                  <m:ctrlPr>
                                    <a:rPr lang="zh-CN" altLang="zh-CN" sz="2000" i="1">
                                      <a:solidFill>
                                        <a:srgbClr val="132584"/>
                                      </a:solidFill>
                                      <a:latin typeface="Cambria Math"/>
                                      <a:ea typeface="Cambria Math" panose="02040503050406030204" pitchFamily="18" charset="0"/>
                                    </a:rPr>
                                  </m:ctrlPr>
                                </m:dPr>
                                <m:e>
                                  <m:r>
                                    <a:rPr lang="en-US" altLang="zh-CN" sz="2000"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𝑡</m:t>
                                  </m:r>
                                </m:e>
                              </m:d>
                            </m:e>
                          </m:func>
                        </m:sub>
                      </m:sSub>
                      <m:r>
                        <a:rPr lang="en-US" altLang="zh-CN" sz="20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a:solidFill>
                            <a:srgbClr val="132584"/>
                          </a:solidFill>
                          <a:latin typeface="Cambria Math" panose="02040503050406030204" pitchFamily="18" charset="0"/>
                          <a:ea typeface="宋体" panose="02010600030101010101" pitchFamily="2" charset="-122"/>
                          <a:cs typeface="Times New Roman" panose="02020603050405020304" pitchFamily="18" charset="0"/>
                        </a:rPr>
                        <m:t>max</m:t>
                      </m:r>
                      <m:r>
                        <a:rPr lang="en-US" altLang="zh-CN" sz="20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rgbClr val="132584"/>
                              </a:solidFill>
                              <a:latin typeface="Cambria Math"/>
                              <a:ea typeface="Cambria Math" panose="02040503050406030204" pitchFamily="18" charset="0"/>
                              <a:cs typeface="Times New Roman" panose="02020603050405020304" pitchFamily="18" charset="0"/>
                            </a:rPr>
                          </m:ctrlPr>
                        </m:sSubPr>
                        <m:e>
                          <m:r>
                            <a:rPr lang="en-US" altLang="zh-CN" sz="2000"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000"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𝑅</m:t>
                      </m:r>
                      <m:r>
                        <a:rPr lang="en-US" altLang="zh-CN" sz="20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rgbClr val="132584"/>
                              </a:solidFill>
                              <a:latin typeface="Cambria Math"/>
                              <a:ea typeface="Cambria Math" panose="02040503050406030204" pitchFamily="18" charset="0"/>
                              <a:cs typeface="Times New Roman" panose="02020603050405020304" pitchFamily="18" charset="0"/>
                            </a:rPr>
                          </m:ctrlPr>
                        </m:sSubPr>
                        <m:e>
                          <m:r>
                            <a:rPr lang="en-US" altLang="zh-CN" sz="2000"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2000"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132584"/>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0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2000">
                          <a:solidFill>
                            <a:srgbClr val="132584"/>
                          </a:solidFill>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sz="2000" dirty="0">
                  <a:solidFill>
                    <a:srgbClr val="132584"/>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164090" y="4357274"/>
                <a:ext cx="3300711" cy="429669"/>
              </a:xfrm>
              <a:prstGeom prst="rect">
                <a:avLst/>
              </a:prstGeom>
              <a:blipFill rotWithShape="0">
                <a:blip r:embed="rId5"/>
                <a:stretch>
                  <a:fillRect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031666" y="5620215"/>
                <a:ext cx="1565557" cy="424732"/>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sSub>
                        <m:sSubPr>
                          <m:ctrlPr>
                            <a:rPr lang="zh-CN" altLang="zh-CN" sz="2000" i="1" smtClean="0">
                              <a:solidFill>
                                <a:srgbClr val="132584"/>
                              </a:solidFill>
                              <a:latin typeface="Cambria Math"/>
                            </a:rPr>
                          </m:ctrlPr>
                        </m:sSubPr>
                        <m:e>
                          <m:r>
                            <a:rPr lang="en-US" altLang="zh-CN" sz="2000" i="1">
                              <a:solidFill>
                                <a:srgbClr val="132584"/>
                              </a:solidFill>
                              <a:latin typeface="Cambria Math" panose="02040503050406030204" pitchFamily="18" charset="0"/>
                            </a:rPr>
                            <m:t>𝐶</m:t>
                          </m:r>
                        </m:e>
                        <m:sub>
                          <m:r>
                            <m:rPr>
                              <m:sty m:val="p"/>
                            </m:rPr>
                            <a:rPr lang="en-US" altLang="zh-CN" sz="2000">
                              <a:solidFill>
                                <a:srgbClr val="132584"/>
                              </a:solidFill>
                              <a:latin typeface="Cambria Math" panose="02040503050406030204" pitchFamily="18" charset="0"/>
                            </a:rPr>
                            <m:t>t</m:t>
                          </m:r>
                        </m:sub>
                      </m:sSub>
                      <m:r>
                        <a:rPr lang="en-US" altLang="zh-CN" sz="2000" i="1">
                          <a:solidFill>
                            <a:srgbClr val="132584"/>
                          </a:solidFill>
                          <a:latin typeface="Cambria Math" panose="02040503050406030204" pitchFamily="18" charset="0"/>
                        </a:rPr>
                        <m:t>=|</m:t>
                      </m:r>
                      <m:sSub>
                        <m:sSubPr>
                          <m:ctrlPr>
                            <a:rPr lang="zh-CN" altLang="zh-CN" sz="2000" i="1">
                              <a:solidFill>
                                <a:srgbClr val="132584"/>
                              </a:solidFill>
                              <a:latin typeface="Cambria Math"/>
                            </a:rPr>
                          </m:ctrlPr>
                        </m:sSubPr>
                        <m:e>
                          <m:r>
                            <a:rPr lang="en-US" altLang="zh-CN" sz="2000" i="1">
                              <a:solidFill>
                                <a:srgbClr val="132584"/>
                              </a:solidFill>
                              <a:latin typeface="Cambria Math" panose="02040503050406030204" pitchFamily="18" charset="0"/>
                            </a:rPr>
                            <m:t>𝑅</m:t>
                          </m:r>
                        </m:e>
                        <m:sub>
                          <m:r>
                            <a:rPr lang="en-US" altLang="zh-CN" sz="2000" i="1">
                              <a:solidFill>
                                <a:srgbClr val="132584"/>
                              </a:solidFill>
                              <a:latin typeface="Cambria Math" panose="02040503050406030204" pitchFamily="18" charset="0"/>
                            </a:rPr>
                            <m:t>𝑓</m:t>
                          </m:r>
                        </m:sub>
                      </m:sSub>
                      <m:r>
                        <a:rPr lang="en-US" altLang="zh-CN" sz="2000" i="1">
                          <a:solidFill>
                            <a:srgbClr val="132584"/>
                          </a:solidFill>
                          <a:latin typeface="Cambria Math" panose="02040503050406030204" pitchFamily="18" charset="0"/>
                        </a:rPr>
                        <m:t>(</m:t>
                      </m:r>
                      <m:r>
                        <a:rPr lang="en-US" altLang="zh-CN" sz="2000" i="1">
                          <a:solidFill>
                            <a:srgbClr val="132584"/>
                          </a:solidFill>
                          <a:latin typeface="Cambria Math" panose="02040503050406030204" pitchFamily="18" charset="0"/>
                        </a:rPr>
                        <m:t>𝑡</m:t>
                      </m:r>
                      <m:r>
                        <a:rPr lang="en-US" altLang="zh-CN" sz="2000" i="1">
                          <a:solidFill>
                            <a:srgbClr val="132584"/>
                          </a:solidFill>
                          <a:latin typeface="Cambria Math" panose="02040503050406030204" pitchFamily="18" charset="0"/>
                        </a:rPr>
                        <m:t>)|</m:t>
                      </m:r>
                    </m:oMath>
                  </m:oMathPara>
                </a14:m>
                <a:endParaRPr lang="zh-CN" altLang="en-US" sz="2000" dirty="0">
                  <a:solidFill>
                    <a:srgbClr val="132584"/>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031666" y="5620215"/>
                <a:ext cx="1565557" cy="424732"/>
              </a:xfrm>
              <a:prstGeom prst="rect">
                <a:avLst/>
              </a:prstGeom>
              <a:blipFill rotWithShape="0">
                <a:blip r:embed="rId6"/>
                <a:stretch>
                  <a:fillRect b="-8571"/>
                </a:stretch>
              </a:blipFill>
            </p:spPr>
            <p:txBody>
              <a:bodyPr/>
              <a:lstStyle/>
              <a:p>
                <a:r>
                  <a:rPr lang="zh-CN" altLang="en-US">
                    <a:noFill/>
                  </a:rPr>
                  <a:t> </a:t>
                </a:r>
              </a:p>
            </p:txBody>
          </p:sp>
        </mc:Fallback>
      </mc:AlternateContent>
      <p:sp>
        <p:nvSpPr>
          <p:cNvPr id="23" name="矩形 22"/>
          <p:cNvSpPr/>
          <p:nvPr/>
        </p:nvSpPr>
        <p:spPr>
          <a:xfrm>
            <a:off x="620421" y="904701"/>
            <a:ext cx="4219425" cy="424732"/>
          </a:xfrm>
          <a:prstGeom prst="rect">
            <a:avLst/>
          </a:prstGeom>
        </p:spPr>
        <p:txBody>
          <a:bodyPr wrap="none">
            <a:spAutoFit/>
          </a:bodyPr>
          <a:lstStyle/>
          <a:p>
            <a:pPr lvl="0" algn="ctr" defTabSz="1289050">
              <a:lnSpc>
                <a:spcPct val="90000"/>
              </a:lnSpc>
              <a:spcAft>
                <a:spcPct val="35000"/>
              </a:spcAft>
            </a:pPr>
            <a:r>
              <a:rPr lang="en-US" altLang="zh-CN" dirty="0" smtClean="0">
                <a:solidFill>
                  <a:srgbClr val="132584"/>
                </a:solidFill>
              </a:rPr>
              <a:t>1.</a:t>
            </a:r>
            <a:r>
              <a:rPr lang="zh-CN" altLang="en-US" dirty="0" smtClean="0">
                <a:solidFill>
                  <a:srgbClr val="132584"/>
                </a:solidFill>
              </a:rPr>
              <a:t>缩短</a:t>
            </a:r>
            <a:r>
              <a:rPr lang="zh-CN" altLang="en-US" dirty="0">
                <a:solidFill>
                  <a:srgbClr val="132584"/>
                </a:solidFill>
              </a:rPr>
              <a:t>叫车请求平均</a:t>
            </a:r>
            <a:r>
              <a:rPr lang="zh-CN" altLang="en-US" dirty="0" smtClean="0">
                <a:solidFill>
                  <a:srgbClr val="132584"/>
                </a:solidFill>
              </a:rPr>
              <a:t>等待时间</a:t>
            </a:r>
            <a:r>
              <a:rPr lang="en-US" altLang="zh-CN" dirty="0" smtClean="0">
                <a:solidFill>
                  <a:srgbClr val="132584"/>
                </a:solidFill>
              </a:rPr>
              <a:t>:</a:t>
            </a:r>
            <a:endParaRPr lang="zh-CN" altLang="en-US" dirty="0">
              <a:solidFill>
                <a:srgbClr val="132584"/>
              </a:solidFill>
            </a:endParaRPr>
          </a:p>
        </p:txBody>
      </p:sp>
      <p:sp>
        <p:nvSpPr>
          <p:cNvPr id="25" name="矩形 24"/>
          <p:cNvSpPr/>
          <p:nvPr/>
        </p:nvSpPr>
        <p:spPr>
          <a:xfrm>
            <a:off x="620421" y="2319710"/>
            <a:ext cx="4219425" cy="424732"/>
          </a:xfrm>
          <a:prstGeom prst="rect">
            <a:avLst/>
          </a:prstGeom>
        </p:spPr>
        <p:txBody>
          <a:bodyPr wrap="none">
            <a:spAutoFit/>
          </a:bodyPr>
          <a:lstStyle/>
          <a:p>
            <a:pPr lvl="0" algn="ctr" defTabSz="1289050">
              <a:lnSpc>
                <a:spcPct val="90000"/>
              </a:lnSpc>
              <a:spcAft>
                <a:spcPct val="35000"/>
              </a:spcAft>
            </a:pPr>
            <a:r>
              <a:rPr lang="en-US" altLang="zh-CN" dirty="0" smtClean="0">
                <a:solidFill>
                  <a:srgbClr val="132584"/>
                </a:solidFill>
              </a:rPr>
              <a:t>2.</a:t>
            </a:r>
            <a:r>
              <a:rPr lang="zh-CN" altLang="en-US" dirty="0" smtClean="0">
                <a:solidFill>
                  <a:srgbClr val="132584"/>
                </a:solidFill>
              </a:rPr>
              <a:t>缩短</a:t>
            </a:r>
            <a:r>
              <a:rPr lang="zh-CN" altLang="en-US" dirty="0">
                <a:solidFill>
                  <a:srgbClr val="132584"/>
                </a:solidFill>
              </a:rPr>
              <a:t>叫车请求平均处理</a:t>
            </a:r>
            <a:r>
              <a:rPr lang="zh-CN" altLang="en-US" dirty="0" smtClean="0">
                <a:solidFill>
                  <a:srgbClr val="132584"/>
                </a:solidFill>
              </a:rPr>
              <a:t>时间</a:t>
            </a:r>
            <a:r>
              <a:rPr lang="en-US" altLang="zh-CN" dirty="0" smtClean="0">
                <a:solidFill>
                  <a:srgbClr val="132584"/>
                </a:solidFill>
              </a:rPr>
              <a:t>:</a:t>
            </a:r>
            <a:endParaRPr lang="zh-CN" altLang="en-US" dirty="0">
              <a:solidFill>
                <a:srgbClr val="132584"/>
              </a:solidFill>
            </a:endParaRPr>
          </a:p>
        </p:txBody>
      </p:sp>
      <p:sp>
        <p:nvSpPr>
          <p:cNvPr id="26" name="矩形 25"/>
          <p:cNvSpPr/>
          <p:nvPr/>
        </p:nvSpPr>
        <p:spPr>
          <a:xfrm>
            <a:off x="620420" y="3814736"/>
            <a:ext cx="4219425" cy="424732"/>
          </a:xfrm>
          <a:prstGeom prst="rect">
            <a:avLst/>
          </a:prstGeom>
        </p:spPr>
        <p:txBody>
          <a:bodyPr wrap="none">
            <a:spAutoFit/>
          </a:bodyPr>
          <a:lstStyle/>
          <a:p>
            <a:pPr lvl="0" algn="ctr" defTabSz="1289050">
              <a:lnSpc>
                <a:spcPct val="90000"/>
              </a:lnSpc>
              <a:spcAft>
                <a:spcPct val="35000"/>
              </a:spcAft>
            </a:pPr>
            <a:r>
              <a:rPr lang="en-US" altLang="zh-CN" dirty="0" smtClean="0">
                <a:solidFill>
                  <a:srgbClr val="132584"/>
                </a:solidFill>
              </a:rPr>
              <a:t>3.</a:t>
            </a:r>
            <a:r>
              <a:rPr lang="zh-CN" altLang="en-US" dirty="0" smtClean="0">
                <a:solidFill>
                  <a:srgbClr val="132584"/>
                </a:solidFill>
              </a:rPr>
              <a:t>缩短</a:t>
            </a:r>
            <a:r>
              <a:rPr lang="zh-CN" altLang="en-US" dirty="0">
                <a:solidFill>
                  <a:srgbClr val="132584"/>
                </a:solidFill>
              </a:rPr>
              <a:t>叫车请求最大</a:t>
            </a:r>
            <a:r>
              <a:rPr lang="zh-CN" altLang="en-US" dirty="0" smtClean="0">
                <a:solidFill>
                  <a:srgbClr val="132584"/>
                </a:solidFill>
              </a:rPr>
              <a:t>等待时间</a:t>
            </a:r>
            <a:r>
              <a:rPr lang="en-US" altLang="zh-CN" dirty="0" smtClean="0">
                <a:solidFill>
                  <a:srgbClr val="132584"/>
                </a:solidFill>
              </a:rPr>
              <a:t>:</a:t>
            </a:r>
            <a:endParaRPr lang="zh-CN" altLang="en-US" dirty="0">
              <a:solidFill>
                <a:srgbClr val="132584"/>
              </a:solidFill>
            </a:endParaRPr>
          </a:p>
        </p:txBody>
      </p:sp>
      <p:sp>
        <p:nvSpPr>
          <p:cNvPr id="27" name="矩形 26"/>
          <p:cNvSpPr/>
          <p:nvPr/>
        </p:nvSpPr>
        <p:spPr>
          <a:xfrm>
            <a:off x="595020" y="5097396"/>
            <a:ext cx="4219425" cy="424732"/>
          </a:xfrm>
          <a:prstGeom prst="rect">
            <a:avLst/>
          </a:prstGeom>
        </p:spPr>
        <p:txBody>
          <a:bodyPr wrap="none">
            <a:spAutoFit/>
          </a:bodyPr>
          <a:lstStyle/>
          <a:p>
            <a:pPr lvl="0" algn="ctr" defTabSz="1289050">
              <a:lnSpc>
                <a:spcPct val="90000"/>
              </a:lnSpc>
              <a:spcAft>
                <a:spcPct val="35000"/>
              </a:spcAft>
            </a:pPr>
            <a:r>
              <a:rPr lang="en-US" altLang="zh-CN" dirty="0" smtClean="0">
                <a:solidFill>
                  <a:srgbClr val="132584"/>
                </a:solidFill>
              </a:rPr>
              <a:t>4.</a:t>
            </a:r>
            <a:r>
              <a:rPr lang="zh-CN" altLang="en-US" dirty="0" smtClean="0">
                <a:solidFill>
                  <a:srgbClr val="132584"/>
                </a:solidFill>
              </a:rPr>
              <a:t>增加</a:t>
            </a:r>
            <a:r>
              <a:rPr lang="zh-CN" altLang="en-US" dirty="0">
                <a:solidFill>
                  <a:srgbClr val="132584"/>
                </a:solidFill>
              </a:rPr>
              <a:t>单位时间处理请求</a:t>
            </a:r>
            <a:r>
              <a:rPr lang="zh-CN" altLang="en-US" dirty="0" smtClean="0">
                <a:solidFill>
                  <a:srgbClr val="132584"/>
                </a:solidFill>
              </a:rPr>
              <a:t>数量</a:t>
            </a:r>
            <a:r>
              <a:rPr lang="en-US" altLang="zh-CN" dirty="0" smtClean="0">
                <a:solidFill>
                  <a:srgbClr val="132584"/>
                </a:solidFill>
              </a:rPr>
              <a:t>:</a:t>
            </a:r>
            <a:endParaRPr lang="zh-CN" altLang="en-US" dirty="0">
              <a:solidFill>
                <a:srgbClr val="132584"/>
              </a:solidFill>
            </a:endParaRPr>
          </a:p>
        </p:txBody>
      </p:sp>
      <p:sp>
        <p:nvSpPr>
          <p:cNvPr id="3" name="矩形 2"/>
          <p:cNvSpPr/>
          <p:nvPr/>
        </p:nvSpPr>
        <p:spPr bwMode="auto">
          <a:xfrm>
            <a:off x="595020" y="868363"/>
            <a:ext cx="5424780" cy="1451347"/>
          </a:xfrm>
          <a:prstGeom prst="rect">
            <a:avLst/>
          </a:prstGeom>
          <a:noFill/>
          <a:ln w="28575" cap="flat" cmpd="sng" algn="ctr">
            <a:solidFill>
              <a:srgbClr val="FF0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2975742901"/>
      </p:ext>
    </p:extLst>
  </p:cSld>
  <p:clrMapOvr>
    <a:masterClrMapping/>
  </p:clrMapOvr>
  <mc:AlternateContent xmlns:mc="http://schemas.openxmlformats.org/markup-compatibility/2006" xmlns:p14="http://schemas.microsoft.com/office/powerpoint/2010/main">
    <mc:Choice Requires="p14">
      <p:transition spd="slow" p14:dur="2000" advTm="25035"/>
    </mc:Choice>
    <mc:Fallback xmlns="">
      <p:transition spd="slow" advTm="25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5" grpId="0"/>
      <p:bldP spid="26" grpId="0"/>
      <p:bldP spid="27"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3600" y="179388"/>
            <a:ext cx="7010400" cy="688975"/>
          </a:xfrm>
        </p:spPr>
        <p:txBody>
          <a:bodyPr/>
          <a:lstStyle/>
          <a:p>
            <a:r>
              <a:rPr lang="zh-CN" altLang="en-US" dirty="0"/>
              <a:t>面向全自动交通系统的遗传算法</a:t>
            </a:r>
          </a:p>
        </p:txBody>
      </p:sp>
      <p:sp>
        <p:nvSpPr>
          <p:cNvPr id="7" name="文本框 6"/>
          <p:cNvSpPr txBox="1"/>
          <p:nvPr/>
        </p:nvSpPr>
        <p:spPr>
          <a:xfrm>
            <a:off x="7484806" y="5471304"/>
            <a:ext cx="2667000" cy="338554"/>
          </a:xfrm>
          <a:prstGeom prst="rect">
            <a:avLst/>
          </a:prstGeom>
          <a:noFill/>
        </p:spPr>
        <p:txBody>
          <a:bodyPr wrap="square" rtlCol="0">
            <a:spAutoFit/>
          </a:bodyPr>
          <a:lstStyle/>
          <a:p>
            <a:r>
              <a:rPr lang="zh-CN" altLang="en-US" sz="1600" dirty="0" smtClean="0"/>
              <a:t>遗传算法流程图</a:t>
            </a:r>
            <a:endParaRPr lang="zh-CN" altLang="en-US" sz="1600" dirty="0"/>
          </a:p>
        </p:txBody>
      </p:sp>
      <p:pic>
        <p:nvPicPr>
          <p:cNvPr id="3" name="图片 2"/>
          <p:cNvPicPr>
            <a:picLocks noChangeAspect="1"/>
          </p:cNvPicPr>
          <p:nvPr/>
        </p:nvPicPr>
        <p:blipFill>
          <a:blip r:embed="rId2"/>
          <a:stretch>
            <a:fillRect/>
          </a:stretch>
        </p:blipFill>
        <p:spPr>
          <a:xfrm>
            <a:off x="3170903" y="922335"/>
            <a:ext cx="5943600" cy="5597111"/>
          </a:xfrm>
          <a:prstGeom prst="rect">
            <a:avLst/>
          </a:prstGeom>
        </p:spPr>
      </p:pic>
      <p:sp>
        <p:nvSpPr>
          <p:cNvPr id="4" name="文本框 3"/>
          <p:cNvSpPr txBox="1"/>
          <p:nvPr/>
        </p:nvSpPr>
        <p:spPr>
          <a:xfrm>
            <a:off x="278993" y="2971800"/>
            <a:ext cx="2403222" cy="2308324"/>
          </a:xfrm>
          <a:prstGeom prst="rect">
            <a:avLst/>
          </a:prstGeom>
          <a:noFill/>
        </p:spPr>
        <p:txBody>
          <a:bodyPr wrap="none" rtlCol="0">
            <a:spAutoFit/>
          </a:bodyPr>
          <a:lstStyle/>
          <a:p>
            <a:r>
              <a:rPr lang="zh-CN" altLang="en-US" dirty="0" smtClean="0">
                <a:solidFill>
                  <a:srgbClr val="132584"/>
                </a:solidFill>
              </a:rPr>
              <a:t>本文主要</a:t>
            </a:r>
            <a:r>
              <a:rPr lang="zh-CN" altLang="en-US" dirty="0" smtClean="0">
                <a:solidFill>
                  <a:srgbClr val="FF0000"/>
                </a:solidFill>
              </a:rPr>
              <a:t>修改</a:t>
            </a:r>
            <a:endParaRPr lang="en-US" altLang="zh-CN" dirty="0" smtClean="0">
              <a:solidFill>
                <a:srgbClr val="FF0000"/>
              </a:solidFill>
            </a:endParaRPr>
          </a:p>
          <a:p>
            <a:r>
              <a:rPr lang="en-US" altLang="zh-CN" dirty="0" smtClean="0">
                <a:solidFill>
                  <a:srgbClr val="132584"/>
                </a:solidFill>
              </a:rPr>
              <a:t>       </a:t>
            </a:r>
            <a:r>
              <a:rPr lang="zh-CN" altLang="en-US" dirty="0" smtClean="0">
                <a:solidFill>
                  <a:srgbClr val="132584"/>
                </a:solidFill>
              </a:rPr>
              <a:t>适应度函数</a:t>
            </a:r>
            <a:endParaRPr lang="en-US" altLang="zh-CN" dirty="0" smtClean="0">
              <a:solidFill>
                <a:srgbClr val="132584"/>
              </a:solidFill>
            </a:endParaRPr>
          </a:p>
          <a:p>
            <a:r>
              <a:rPr lang="en-US" altLang="zh-CN" dirty="0">
                <a:solidFill>
                  <a:srgbClr val="132584"/>
                </a:solidFill>
              </a:rPr>
              <a:t> </a:t>
            </a:r>
            <a:r>
              <a:rPr lang="en-US" altLang="zh-CN" dirty="0" smtClean="0">
                <a:solidFill>
                  <a:srgbClr val="132584"/>
                </a:solidFill>
              </a:rPr>
              <a:t>      </a:t>
            </a:r>
            <a:r>
              <a:rPr lang="zh-CN" altLang="en-US" dirty="0" smtClean="0">
                <a:solidFill>
                  <a:srgbClr val="132584"/>
                </a:solidFill>
              </a:rPr>
              <a:t>选择</a:t>
            </a:r>
            <a:endParaRPr lang="en-US" altLang="zh-CN" dirty="0" smtClean="0">
              <a:solidFill>
                <a:srgbClr val="132584"/>
              </a:solidFill>
            </a:endParaRPr>
          </a:p>
          <a:p>
            <a:r>
              <a:rPr lang="en-US" altLang="zh-CN" dirty="0" smtClean="0">
                <a:solidFill>
                  <a:srgbClr val="132584"/>
                </a:solidFill>
              </a:rPr>
              <a:t>       </a:t>
            </a:r>
            <a:r>
              <a:rPr lang="zh-CN" altLang="en-US" dirty="0" smtClean="0">
                <a:solidFill>
                  <a:srgbClr val="132584"/>
                </a:solidFill>
              </a:rPr>
              <a:t>交叉</a:t>
            </a:r>
            <a:endParaRPr lang="en-US" altLang="zh-CN" dirty="0" smtClean="0">
              <a:solidFill>
                <a:srgbClr val="132584"/>
              </a:solidFill>
            </a:endParaRPr>
          </a:p>
          <a:p>
            <a:r>
              <a:rPr lang="en-US" altLang="zh-CN" dirty="0">
                <a:solidFill>
                  <a:srgbClr val="132584"/>
                </a:solidFill>
              </a:rPr>
              <a:t> </a:t>
            </a:r>
            <a:r>
              <a:rPr lang="en-US" altLang="zh-CN" dirty="0" smtClean="0">
                <a:solidFill>
                  <a:srgbClr val="132584"/>
                </a:solidFill>
              </a:rPr>
              <a:t>      </a:t>
            </a:r>
            <a:r>
              <a:rPr lang="zh-CN" altLang="en-US" dirty="0">
                <a:solidFill>
                  <a:srgbClr val="132584"/>
                </a:solidFill>
              </a:rPr>
              <a:t>变异</a:t>
            </a:r>
            <a:endParaRPr lang="en-US" altLang="zh-CN" dirty="0" smtClean="0">
              <a:solidFill>
                <a:srgbClr val="132584"/>
              </a:solidFill>
            </a:endParaRPr>
          </a:p>
          <a:p>
            <a:endParaRPr lang="zh-CN" altLang="en-US" dirty="0">
              <a:solidFill>
                <a:srgbClr val="132584"/>
              </a:solidFill>
            </a:endParaRPr>
          </a:p>
        </p:txBody>
      </p:sp>
      <p:sp>
        <p:nvSpPr>
          <p:cNvPr id="8" name="文本框 7"/>
          <p:cNvSpPr txBox="1"/>
          <p:nvPr/>
        </p:nvSpPr>
        <p:spPr>
          <a:xfrm>
            <a:off x="278993" y="1319917"/>
            <a:ext cx="3890809" cy="1200329"/>
          </a:xfrm>
          <a:prstGeom prst="rect">
            <a:avLst/>
          </a:prstGeom>
          <a:noFill/>
        </p:spPr>
        <p:txBody>
          <a:bodyPr wrap="none" rtlCol="0">
            <a:spAutoFit/>
          </a:bodyPr>
          <a:lstStyle/>
          <a:p>
            <a:r>
              <a:rPr lang="zh-CN" altLang="en-US" dirty="0">
                <a:solidFill>
                  <a:srgbClr val="132584"/>
                </a:solidFill>
              </a:rPr>
              <a:t>面向全自动交通系统</a:t>
            </a:r>
          </a:p>
          <a:p>
            <a:pPr lvl="1"/>
            <a:r>
              <a:rPr lang="en-US" altLang="zh-CN" dirty="0">
                <a:solidFill>
                  <a:srgbClr val="132584"/>
                </a:solidFill>
              </a:rPr>
              <a:t> </a:t>
            </a:r>
            <a:r>
              <a:rPr lang="en-US" altLang="zh-CN" dirty="0" smtClean="0">
                <a:solidFill>
                  <a:srgbClr val="132584"/>
                </a:solidFill>
              </a:rPr>
              <a:t> 1.</a:t>
            </a:r>
            <a:r>
              <a:rPr lang="zh-CN" altLang="en-US" dirty="0" smtClean="0">
                <a:solidFill>
                  <a:srgbClr val="132584"/>
                </a:solidFill>
              </a:rPr>
              <a:t>规划</a:t>
            </a:r>
            <a:r>
              <a:rPr lang="zh-CN" altLang="en-US" dirty="0">
                <a:solidFill>
                  <a:srgbClr val="132584"/>
                </a:solidFill>
              </a:rPr>
              <a:t>较短路径</a:t>
            </a:r>
          </a:p>
          <a:p>
            <a:r>
              <a:rPr lang="en-US" altLang="zh-CN" dirty="0">
                <a:solidFill>
                  <a:srgbClr val="132584"/>
                </a:solidFill>
              </a:rPr>
              <a:t> </a:t>
            </a:r>
            <a:r>
              <a:rPr lang="en-US" altLang="zh-CN" dirty="0" smtClean="0">
                <a:solidFill>
                  <a:srgbClr val="132584"/>
                </a:solidFill>
              </a:rPr>
              <a:t>       2.</a:t>
            </a:r>
            <a:r>
              <a:rPr lang="zh-CN" altLang="en-US" dirty="0" smtClean="0">
                <a:solidFill>
                  <a:srgbClr val="132584"/>
                </a:solidFill>
              </a:rPr>
              <a:t>所有</a:t>
            </a:r>
            <a:r>
              <a:rPr lang="zh-CN" altLang="en-US" dirty="0">
                <a:solidFill>
                  <a:srgbClr val="132584"/>
                </a:solidFill>
              </a:rPr>
              <a:t>无人车顺次</a:t>
            </a:r>
            <a:r>
              <a:rPr lang="zh-CN" altLang="en-US" dirty="0" smtClean="0">
                <a:solidFill>
                  <a:srgbClr val="132584"/>
                </a:solidFill>
              </a:rPr>
              <a:t>行驶</a:t>
            </a:r>
            <a:endParaRPr lang="zh-CN" altLang="en-US" dirty="0">
              <a:solidFill>
                <a:srgbClr val="132584"/>
              </a:solidFill>
            </a:endParaRPr>
          </a:p>
        </p:txBody>
      </p:sp>
    </p:spTree>
    <p:extLst>
      <p:ext uri="{BB962C8B-B14F-4D97-AF65-F5344CB8AC3E}">
        <p14:creationId xmlns:p14="http://schemas.microsoft.com/office/powerpoint/2010/main" val="2175885216"/>
      </p:ext>
    </p:extLst>
  </p:cSld>
  <p:clrMapOvr>
    <a:masterClrMapping/>
  </p:clrMapOvr>
  <mc:AlternateContent xmlns:mc="http://schemas.openxmlformats.org/markup-compatibility/2006" xmlns:p14="http://schemas.microsoft.com/office/powerpoint/2010/main">
    <mc:Choice Requires="p14">
      <p:transition spd="slow" p14:dur="2000" advTm="23740"/>
    </mc:Choice>
    <mc:Fallback xmlns="">
      <p:transition spd="slow" advTm="2374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7400" y="179388"/>
            <a:ext cx="7086600" cy="688975"/>
          </a:xfrm>
        </p:spPr>
        <p:txBody>
          <a:bodyPr/>
          <a:lstStyle/>
          <a:p>
            <a:r>
              <a:rPr lang="zh-CN" altLang="en-US" dirty="0"/>
              <a:t>面向全自动交通系统的遗传算法</a:t>
            </a:r>
          </a:p>
        </p:txBody>
      </p:sp>
      <p:sp>
        <p:nvSpPr>
          <p:cNvPr id="3" name="内容占位符 2"/>
          <p:cNvSpPr>
            <a:spLocks noGrp="1"/>
          </p:cNvSpPr>
          <p:nvPr>
            <p:ph idx="1"/>
          </p:nvPr>
        </p:nvSpPr>
        <p:spPr>
          <a:xfrm>
            <a:off x="431800" y="1268413"/>
            <a:ext cx="8229600" cy="560387"/>
          </a:xfrm>
        </p:spPr>
        <p:txBody>
          <a:bodyPr/>
          <a:lstStyle/>
          <a:p>
            <a:r>
              <a:rPr lang="zh-CN" altLang="en-US" dirty="0" smtClean="0"/>
              <a:t>适应度函数：</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3207425" y="2340668"/>
                <a:ext cx="2418675" cy="8720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rgbClr val="12357C"/>
                          </a:solidFill>
                          <a:latin typeface="Cambria Math" panose="02040503050406030204" pitchFamily="18" charset="0"/>
                        </a:rPr>
                        <m:t>F</m:t>
                      </m:r>
                      <m:r>
                        <a:rPr lang="zh-CN" altLang="en-US" i="0">
                          <a:solidFill>
                            <a:srgbClr val="12357C"/>
                          </a:solidFill>
                          <a:latin typeface="Cambria Math" panose="02040503050406030204" pitchFamily="18" charset="0"/>
                        </a:rPr>
                        <m:t>=</m:t>
                      </m:r>
                      <m:f>
                        <m:fPr>
                          <m:ctrlPr>
                            <a:rPr lang="zh-CN" altLang="en-US" i="1">
                              <a:solidFill>
                                <a:srgbClr val="12357C"/>
                              </a:solidFill>
                              <a:latin typeface="Cambria Math"/>
                            </a:rPr>
                          </m:ctrlPr>
                        </m:fPr>
                        <m:num>
                          <m:r>
                            <a:rPr lang="zh-CN" altLang="en-US" i="0">
                              <a:solidFill>
                                <a:srgbClr val="12357C"/>
                              </a:solidFill>
                              <a:latin typeface="Cambria Math" panose="02040503050406030204" pitchFamily="18" charset="0"/>
                            </a:rPr>
                            <m:t>1</m:t>
                          </m:r>
                        </m:num>
                        <m:den>
                          <m:nary>
                            <m:naryPr>
                              <m:chr m:val="∑"/>
                              <m:limLoc m:val="undOvr"/>
                              <m:ctrlPr>
                                <a:rPr lang="zh-CN" altLang="en-US" i="1">
                                  <a:solidFill>
                                    <a:srgbClr val="12357C"/>
                                  </a:solidFill>
                                  <a:latin typeface="Cambria Math"/>
                                </a:rPr>
                              </m:ctrlPr>
                            </m:naryPr>
                            <m:sub>
                              <m:r>
                                <a:rPr lang="zh-CN" altLang="en-US" i="1">
                                  <a:solidFill>
                                    <a:srgbClr val="12357C"/>
                                  </a:solidFill>
                                  <a:latin typeface="Cambria Math" panose="02040503050406030204" pitchFamily="18" charset="0"/>
                                </a:rPr>
                                <m:t>𝑖</m:t>
                              </m:r>
                              <m:r>
                                <a:rPr lang="zh-CN" altLang="en-US" i="0">
                                  <a:solidFill>
                                    <a:srgbClr val="12357C"/>
                                  </a:solidFill>
                                  <a:latin typeface="Cambria Math" panose="02040503050406030204" pitchFamily="18" charset="0"/>
                                </a:rPr>
                                <m:t>=1</m:t>
                              </m:r>
                            </m:sub>
                            <m:sup>
                              <m:r>
                                <a:rPr lang="zh-CN" altLang="en-US" i="1">
                                  <a:solidFill>
                                    <a:srgbClr val="12357C"/>
                                  </a:solidFill>
                                  <a:latin typeface="Cambria Math" panose="02040503050406030204" pitchFamily="18" charset="0"/>
                                </a:rPr>
                                <m:t>𝑛</m:t>
                              </m:r>
                            </m:sup>
                            <m:e>
                              <m:d>
                                <m:dPr>
                                  <m:begChr m:val="|"/>
                                  <m:endChr m:val="|"/>
                                  <m:ctrlPr>
                                    <a:rPr lang="zh-CN" altLang="en-US" i="1">
                                      <a:solidFill>
                                        <a:srgbClr val="12357C"/>
                                      </a:solidFill>
                                      <a:latin typeface="Cambria Math"/>
                                    </a:rPr>
                                  </m:ctrlPr>
                                </m:dPr>
                                <m:e>
                                  <m:sSub>
                                    <m:sSubPr>
                                      <m:ctrlPr>
                                        <a:rPr lang="zh-CN" altLang="en-US" i="1">
                                          <a:solidFill>
                                            <a:srgbClr val="12357C"/>
                                          </a:solidFill>
                                          <a:latin typeface="Cambria Math"/>
                                        </a:rPr>
                                      </m:ctrlPr>
                                    </m:sSubPr>
                                    <m:e>
                                      <m:r>
                                        <a:rPr lang="zh-CN" altLang="en-US" i="1">
                                          <a:solidFill>
                                            <a:srgbClr val="12357C"/>
                                          </a:solidFill>
                                          <a:latin typeface="Cambria Math" panose="02040503050406030204" pitchFamily="18" charset="0"/>
                                        </a:rPr>
                                        <m:t>𝑆</m:t>
                                      </m:r>
                                    </m:e>
                                    <m:sub>
                                      <m:r>
                                        <a:rPr lang="zh-CN" altLang="en-US" i="1">
                                          <a:solidFill>
                                            <a:srgbClr val="12357C"/>
                                          </a:solidFill>
                                          <a:latin typeface="Cambria Math" panose="02040503050406030204" pitchFamily="18" charset="0"/>
                                        </a:rPr>
                                        <m:t>𝑖</m:t>
                                      </m:r>
                                    </m:sub>
                                  </m:sSub>
                                  <m:sSub>
                                    <m:sSubPr>
                                      <m:ctrlPr>
                                        <a:rPr lang="zh-CN" altLang="en-US" i="1">
                                          <a:solidFill>
                                            <a:srgbClr val="12357C"/>
                                          </a:solidFill>
                                          <a:latin typeface="Cambria Math"/>
                                        </a:rPr>
                                      </m:ctrlPr>
                                    </m:sSubPr>
                                    <m:e>
                                      <m:r>
                                        <a:rPr lang="zh-CN" altLang="en-US" i="1">
                                          <a:solidFill>
                                            <a:srgbClr val="12357C"/>
                                          </a:solidFill>
                                          <a:latin typeface="Cambria Math" panose="02040503050406030204" pitchFamily="18" charset="0"/>
                                        </a:rPr>
                                        <m:t>𝑆</m:t>
                                      </m:r>
                                    </m:e>
                                    <m:sub>
                                      <m:r>
                                        <a:rPr lang="zh-CN" altLang="en-US" i="1">
                                          <a:solidFill>
                                            <a:srgbClr val="12357C"/>
                                          </a:solidFill>
                                          <a:latin typeface="Cambria Math" panose="02040503050406030204" pitchFamily="18" charset="0"/>
                                        </a:rPr>
                                        <m:t>𝑖</m:t>
                                      </m:r>
                                      <m:r>
                                        <a:rPr lang="zh-CN" altLang="en-US" i="0">
                                          <a:solidFill>
                                            <a:srgbClr val="12357C"/>
                                          </a:solidFill>
                                          <a:latin typeface="Cambria Math" panose="02040503050406030204" pitchFamily="18" charset="0"/>
                                        </a:rPr>
                                        <m:t>+1</m:t>
                                      </m:r>
                                    </m:sub>
                                  </m:sSub>
                                </m:e>
                              </m:d>
                            </m:e>
                          </m:nary>
                        </m:den>
                      </m:f>
                    </m:oMath>
                  </m:oMathPara>
                </a14:m>
                <a:endParaRPr lang="zh-CN" altLang="en-US" dirty="0">
                  <a:solidFill>
                    <a:srgbClr val="12357C"/>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207425" y="2340668"/>
                <a:ext cx="2418675" cy="872098"/>
              </a:xfrm>
              <a:prstGeom prst="rect">
                <a:avLst/>
              </a:prstGeom>
              <a:blipFill rotWithShape="0">
                <a:blip r:embed="rId4"/>
                <a:stretch>
                  <a:fillRect/>
                </a:stretch>
              </a:blipFill>
            </p:spPr>
            <p:txBody>
              <a:bodyPr/>
              <a:lstStyle/>
              <a:p>
                <a:r>
                  <a:rPr lang="zh-CN" altLang="en-US">
                    <a:noFill/>
                  </a:rPr>
                  <a:t> </a:t>
                </a:r>
              </a:p>
            </p:txBody>
          </p:sp>
        </mc:Fallback>
      </mc:AlternateContent>
      <p:sp>
        <p:nvSpPr>
          <p:cNvPr id="5" name="文本框 4"/>
          <p:cNvSpPr txBox="1"/>
          <p:nvPr/>
        </p:nvSpPr>
        <p:spPr>
          <a:xfrm>
            <a:off x="914400" y="1902108"/>
            <a:ext cx="6340197" cy="461665"/>
          </a:xfrm>
          <a:prstGeom prst="rect">
            <a:avLst/>
          </a:prstGeom>
          <a:noFill/>
        </p:spPr>
        <p:txBody>
          <a:bodyPr wrap="none" rtlCol="0">
            <a:spAutoFit/>
          </a:bodyPr>
          <a:lstStyle/>
          <a:p>
            <a:r>
              <a:rPr lang="zh-CN" altLang="en-US" dirty="0" smtClean="0">
                <a:solidFill>
                  <a:srgbClr val="12357C"/>
                </a:solidFill>
              </a:rPr>
              <a:t>经典车辆调度问题（</a:t>
            </a:r>
            <a:r>
              <a:rPr lang="zh-CN" altLang="zh-CN" dirty="0">
                <a:solidFill>
                  <a:srgbClr val="12357C"/>
                </a:solidFill>
              </a:rPr>
              <a:t>规划路径长度的倒数</a:t>
            </a:r>
            <a:r>
              <a:rPr lang="zh-CN" altLang="en-US" dirty="0" smtClean="0">
                <a:solidFill>
                  <a:srgbClr val="12357C"/>
                </a:solidFill>
              </a:rPr>
              <a:t>）：</a:t>
            </a:r>
            <a:endParaRPr lang="zh-CN" altLang="en-US" dirty="0">
              <a:solidFill>
                <a:srgbClr val="12357C"/>
              </a:solidFill>
            </a:endParaRPr>
          </a:p>
        </p:txBody>
      </p:sp>
      <p:sp>
        <p:nvSpPr>
          <p:cNvPr id="6" name="文本框 5"/>
          <p:cNvSpPr txBox="1"/>
          <p:nvPr/>
        </p:nvSpPr>
        <p:spPr>
          <a:xfrm>
            <a:off x="914399" y="3272660"/>
            <a:ext cx="6032421" cy="461665"/>
          </a:xfrm>
          <a:prstGeom prst="rect">
            <a:avLst/>
          </a:prstGeom>
          <a:noFill/>
        </p:spPr>
        <p:txBody>
          <a:bodyPr wrap="none" rtlCol="0">
            <a:spAutoFit/>
          </a:bodyPr>
          <a:lstStyle/>
          <a:p>
            <a:r>
              <a:rPr lang="zh-CN" altLang="en-US" dirty="0" smtClean="0">
                <a:solidFill>
                  <a:srgbClr val="12357C"/>
                </a:solidFill>
              </a:rPr>
              <a:t>面向等待时间最优（总等待时间</a:t>
            </a:r>
            <a:r>
              <a:rPr lang="zh-CN" altLang="zh-CN" dirty="0" smtClean="0">
                <a:solidFill>
                  <a:srgbClr val="12357C"/>
                </a:solidFill>
              </a:rPr>
              <a:t>的</a:t>
            </a:r>
            <a:r>
              <a:rPr lang="zh-CN" altLang="zh-CN" dirty="0">
                <a:solidFill>
                  <a:srgbClr val="12357C"/>
                </a:solidFill>
              </a:rPr>
              <a:t>倒数</a:t>
            </a:r>
            <a:r>
              <a:rPr lang="zh-CN" altLang="en-US" dirty="0" smtClean="0">
                <a:solidFill>
                  <a:srgbClr val="12357C"/>
                </a:solidFill>
              </a:rPr>
              <a:t>）：</a:t>
            </a:r>
            <a:endParaRPr lang="zh-CN" altLang="en-US" dirty="0">
              <a:solidFill>
                <a:srgbClr val="12357C"/>
              </a:solidFill>
            </a:endParaRPr>
          </a:p>
        </p:txBody>
      </p:sp>
      <mc:AlternateContent xmlns:mc="http://schemas.openxmlformats.org/markup-compatibility/2006" xmlns:a14="http://schemas.microsoft.com/office/drawing/2010/main">
        <mc:Choice Requires="a14">
          <p:sp>
            <p:nvSpPr>
              <p:cNvPr id="7" name="矩形 6"/>
              <p:cNvSpPr/>
              <p:nvPr/>
            </p:nvSpPr>
            <p:spPr>
              <a:xfrm>
                <a:off x="2895600" y="3720741"/>
                <a:ext cx="3688574" cy="994247"/>
              </a:xfrm>
              <a:prstGeom prst="rect">
                <a:avLst/>
              </a:prstGeom>
            </p:spPr>
            <p:txBody>
              <a:bodyPr wrap="none">
                <a:spAutoFit/>
              </a:bodyPr>
              <a:lstStyle/>
              <a:p>
                <a14:m>
                  <m:oMath xmlns:m="http://schemas.openxmlformats.org/officeDocument/2006/math">
                    <m:r>
                      <m:rPr>
                        <m:sty m:val="p"/>
                      </m:rPr>
                      <a:rPr lang="en-US" altLang="zh-CN" kern="100" smtClean="0">
                        <a:solidFill>
                          <a:srgbClr val="12357C"/>
                        </a:solidFill>
                        <a:latin typeface="Cambria Math" panose="02040503050406030204" pitchFamily="18" charset="0"/>
                        <a:ea typeface="宋体" panose="02010600030101010101" pitchFamily="2" charset="-122"/>
                        <a:cs typeface="Times New Roman" panose="02020603050405020304" pitchFamily="18" charset="0"/>
                      </a:rPr>
                      <m:t>F</m:t>
                    </m:r>
                    <m:r>
                      <a:rPr lang="en-US" altLang="zh-CN" kern="100" smtClean="0">
                        <a:solidFill>
                          <a:srgbClr val="12357C"/>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rgbClr val="12357C"/>
                            </a:solidFill>
                            <a:effectLst/>
                            <a:latin typeface="Cambria Math"/>
                          </a:rPr>
                        </m:ctrlPr>
                      </m:fPr>
                      <m:num>
                        <m:r>
                          <a:rPr lang="en-US" altLang="zh-CN"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1</m:t>
                        </m:r>
                      </m:num>
                      <m:den>
                        <m:nary>
                          <m:naryPr>
                            <m:chr m:val="∑"/>
                            <m:limLoc m:val="undOvr"/>
                            <m:ctrlPr>
                              <a:rPr lang="zh-CN" altLang="zh-CN" i="1">
                                <a:solidFill>
                                  <a:srgbClr val="12357C"/>
                                </a:solidFill>
                                <a:effectLst/>
                                <a:latin typeface="Cambria Math"/>
                              </a:rPr>
                            </m:ctrlPr>
                          </m:naryPr>
                          <m:sub>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rgbClr val="12357C"/>
                                    </a:solidFill>
                                    <a:effectLst/>
                                    <a:latin typeface="Cambria Math"/>
                                  </a:rPr>
                                </m:ctrlPr>
                              </m:fPr>
                              <m:num>
                                <m:nary>
                                  <m:naryPr>
                                    <m:chr m:val="∑"/>
                                    <m:limLoc m:val="undOvr"/>
                                    <m:ctrlPr>
                                      <a:rPr lang="zh-CN" altLang="zh-CN" i="1">
                                        <a:solidFill>
                                          <a:srgbClr val="12357C"/>
                                        </a:solidFill>
                                        <a:effectLst/>
                                        <a:latin typeface="Cambria Math"/>
                                      </a:rPr>
                                    </m:ctrlPr>
                                  </m:naryPr>
                                  <m:sub>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𝑖</m:t>
                                    </m:r>
                                  </m:sup>
                                  <m:e>
                                    <m:d>
                                      <m:dPr>
                                        <m:begChr m:val="|"/>
                                        <m:endChr m:val="|"/>
                                        <m:ctrlPr>
                                          <a:rPr lang="zh-CN" altLang="zh-CN" i="1">
                                            <a:solidFill>
                                              <a:srgbClr val="12357C"/>
                                            </a:solidFill>
                                            <a:effectLst/>
                                            <a:latin typeface="Cambria Math"/>
                                          </a:rPr>
                                        </m:ctrlPr>
                                      </m:dPr>
                                      <m:e>
                                        <m:sSub>
                                          <m:sSubPr>
                                            <m:ctrlPr>
                                              <a:rPr lang="zh-CN" altLang="zh-CN" i="1">
                                                <a:solidFill>
                                                  <a:srgbClr val="12357C"/>
                                                </a:solidFill>
                                                <a:effectLst/>
                                                <a:latin typeface="Cambria Math"/>
                                              </a:rPr>
                                            </m:ctrlPr>
                                          </m:sSubPr>
                                          <m:e>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𝑗</m:t>
                                            </m:r>
                                          </m:sub>
                                        </m:sSub>
                                        <m:sSub>
                                          <m:sSubPr>
                                            <m:ctrlPr>
                                              <a:rPr lang="zh-CN" altLang="zh-CN" i="1">
                                                <a:solidFill>
                                                  <a:srgbClr val="12357C"/>
                                                </a:solidFill>
                                                <a:effectLst/>
                                                <a:latin typeface="Cambria Math"/>
                                              </a:rPr>
                                            </m:ctrlPr>
                                          </m:sSubPr>
                                          <m:e>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+1</m:t>
                                            </m:r>
                                          </m:sub>
                                        </m:sSub>
                                      </m:e>
                                    </m:d>
                                  </m:e>
                                </m:nary>
                              </m:num>
                              <m:den>
                                <m:sSub>
                                  <m:sSubPr>
                                    <m:ctrlPr>
                                      <a:rPr lang="zh-CN" altLang="zh-CN" i="1">
                                        <a:solidFill>
                                          <a:srgbClr val="12357C"/>
                                        </a:solidFill>
                                        <a:effectLst/>
                                        <a:latin typeface="Cambria Math"/>
                                      </a:rPr>
                                    </m:ctrlPr>
                                  </m:sSubPr>
                                  <m:e>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𝑘</m:t>
                                    </m:r>
                                  </m:sub>
                                </m:sSub>
                              </m:den>
                            </m:f>
                            <m:sSub>
                              <m:sSubPr>
                                <m:ctrlPr>
                                  <a:rPr lang="zh-CN" altLang="zh-CN" i="1">
                                    <a:solidFill>
                                      <a:srgbClr val="12357C"/>
                                    </a:solidFill>
                                    <a:effectLst/>
                                    <a:latin typeface="Cambria Math"/>
                                  </a:rPr>
                                </m:ctrlPr>
                              </m:sSubPr>
                              <m:e>
                                <m:d>
                                  <m:dPr>
                                    <m:begChr m:val="|"/>
                                    <m:endChr m:val="|"/>
                                    <m:ctrlPr>
                                      <a:rPr lang="zh-CN" altLang="zh-CN" i="1">
                                        <a:solidFill>
                                          <a:srgbClr val="12357C"/>
                                        </a:solidFill>
                                        <a:effectLst/>
                                        <a:latin typeface="Cambria Math"/>
                                      </a:rPr>
                                    </m:ctrlPr>
                                  </m:dPr>
                                  <m:e>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𝑟</m:t>
                                    </m:r>
                                  </m:e>
                                </m:d>
                              </m:e>
                              <m:sub>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2357C"/>
                                        </a:solidFill>
                                        <a:effectLst/>
                                        <a:latin typeface="Cambria Math"/>
                                      </a:rPr>
                                    </m:ctrlPr>
                                  </m:sSubPr>
                                  <m:e>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i="1"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+1</m:t>
                                    </m:r>
                                  </m:sub>
                                </m:sSub>
                              </m:sub>
                            </m:sSub>
                            <m:r>
                              <a:rPr lang="en-US" altLang="zh-CN" kern="100">
                                <a:solidFill>
                                  <a:srgbClr val="12357C"/>
                                </a:solidFill>
                                <a:effectLst/>
                                <a:latin typeface="Cambria Math" panose="02040503050406030204" pitchFamily="18" charset="0"/>
                                <a:ea typeface="宋体" panose="02010600030101010101" pitchFamily="2" charset="-122"/>
                                <a:cs typeface="Times New Roman" panose="02020603050405020304" pitchFamily="18" charset="0"/>
                              </a:rPr>
                              <m:t>)</m:t>
                            </m:r>
                          </m:e>
                        </m:nary>
                      </m:den>
                    </m:f>
                  </m:oMath>
                </a14:m>
                <a:r>
                  <a:rPr lang="en-US" altLang="zh-CN" kern="100" dirty="0">
                    <a:solidFill>
                      <a:srgbClr val="12357C"/>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en-US" dirty="0">
                  <a:solidFill>
                    <a:srgbClr val="12357C"/>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895600" y="3720741"/>
                <a:ext cx="3688574" cy="994247"/>
              </a:xfrm>
              <a:prstGeom prst="rect">
                <a:avLst/>
              </a:prstGeom>
              <a:blipFill rotWithShape="0">
                <a:blip r:embed="rId5"/>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305254814"/>
      </p:ext>
    </p:extLst>
  </p:cSld>
  <p:clrMapOvr>
    <a:masterClrMapping/>
  </p:clrMapOvr>
  <mc:AlternateContent xmlns:mc="http://schemas.openxmlformats.org/markup-compatibility/2006" xmlns:p14="http://schemas.microsoft.com/office/powerpoint/2010/main">
    <mc:Choice Requires="p14">
      <p:transition spd="slow" p14:dur="2000" advTm="17195"/>
    </mc:Choice>
    <mc:Fallback xmlns="">
      <p:transition spd="slow" advTm="171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3600" y="179388"/>
            <a:ext cx="7010400" cy="688975"/>
          </a:xfrm>
        </p:spPr>
        <p:txBody>
          <a:bodyPr/>
          <a:lstStyle/>
          <a:p>
            <a:r>
              <a:rPr lang="zh-CN" altLang="en-US" dirty="0"/>
              <a:t>面向全自动交通系统的遗传算法</a:t>
            </a:r>
          </a:p>
        </p:txBody>
      </p:sp>
      <p:sp>
        <p:nvSpPr>
          <p:cNvPr id="5" name="内容占位符 2"/>
          <p:cNvSpPr txBox="1">
            <a:spLocks/>
          </p:cNvSpPr>
          <p:nvPr/>
        </p:nvSpPr>
        <p:spPr bwMode="auto">
          <a:xfrm>
            <a:off x="431800" y="1120774"/>
            <a:ext cx="8229600" cy="109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交叉</a:t>
            </a:r>
            <a:r>
              <a:rPr lang="zh-CN" altLang="en-US" dirty="0" smtClean="0"/>
              <a:t>：</a:t>
            </a:r>
            <a:endParaRPr lang="en-US" altLang="zh-CN" dirty="0" smtClean="0"/>
          </a:p>
          <a:p>
            <a:pPr lvl="1"/>
            <a:r>
              <a:rPr lang="zh-CN" altLang="zh-CN" dirty="0"/>
              <a:t>两交换启发交叉方式</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952500" y="2205393"/>
                <a:ext cx="35179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rgbClr val="132584"/>
                          </a:solidFill>
                          <a:latin typeface="Cambria Math" panose="02040503050406030204" pitchFamily="18" charset="0"/>
                        </a:rPr>
                        <m:t>α</m:t>
                      </m:r>
                      <m:r>
                        <a:rPr lang="en-US" altLang="zh-CN" b="0" i="0" smtClean="0">
                          <a:solidFill>
                            <a:srgbClr val="132584"/>
                          </a:solidFill>
                          <a:latin typeface="Cambria Math" panose="02040503050406030204" pitchFamily="18" charset="0"/>
                        </a:rPr>
                        <m:t>  </m:t>
                      </m:r>
                      <m:r>
                        <a:rPr lang="zh-CN" altLang="en-US" i="0" smtClean="0">
                          <a:solidFill>
                            <a:srgbClr val="132584"/>
                          </a:solidFill>
                          <a:latin typeface="Cambria Math" panose="02040503050406030204" pitchFamily="18" charset="0"/>
                        </a:rPr>
                        <m:t>=</m:t>
                      </m:r>
                      <m:r>
                        <a:rPr lang="zh-CN" altLang="en-US" i="0">
                          <a:solidFill>
                            <a:srgbClr val="132584"/>
                          </a:solidFill>
                          <a:latin typeface="Cambria Math" panose="02040503050406030204" pitchFamily="18" charset="0"/>
                        </a:rPr>
                        <m:t>3</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7</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2</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8</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6</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4</m:t>
                      </m:r>
                      <m:r>
                        <a:rPr lang="en-US" altLang="zh-CN" b="0" i="0" smtClean="0">
                          <a:solidFill>
                            <a:srgbClr val="132584"/>
                          </a:solidFill>
                          <a:latin typeface="Cambria Math" panose="02040503050406030204" pitchFamily="18" charset="0"/>
                        </a:rPr>
                        <m:t> </m:t>
                      </m:r>
                      <m:r>
                        <a:rPr lang="en-US" altLang="zh-CN" b="0" i="0" smtClean="0">
                          <a:solidFill>
                            <a:srgbClr val="00B050"/>
                          </a:solidFill>
                          <a:latin typeface="Cambria Math" panose="02040503050406030204" pitchFamily="18" charset="0"/>
                        </a:rPr>
                        <m:t> </m:t>
                      </m:r>
                      <m:r>
                        <a:rPr lang="zh-CN" altLang="en-US" i="0" smtClean="0">
                          <a:solidFill>
                            <a:srgbClr val="00B050"/>
                          </a:solidFill>
                          <a:latin typeface="Cambria Math" panose="02040503050406030204" pitchFamily="18" charset="0"/>
                        </a:rPr>
                        <m:t>1</m:t>
                      </m:r>
                      <m:r>
                        <a:rPr lang="en-US" altLang="zh-CN" b="0" i="0" smtClean="0">
                          <a:solidFill>
                            <a:srgbClr val="00B050"/>
                          </a:solidFill>
                          <a:latin typeface="Cambria Math" panose="02040503050406030204" pitchFamily="18" charset="0"/>
                        </a:rPr>
                        <m:t>  </m:t>
                      </m:r>
                      <m:r>
                        <a:rPr lang="zh-CN" altLang="en-US" i="0">
                          <a:solidFill>
                            <a:srgbClr val="132584"/>
                          </a:solidFill>
                          <a:latin typeface="Cambria Math" panose="02040503050406030204" pitchFamily="18" charset="0"/>
                        </a:rPr>
                        <m:t>5</m:t>
                      </m:r>
                    </m:oMath>
                  </m:oMathPara>
                </a14:m>
                <a:endParaRPr lang="zh-CN" altLang="en-US" dirty="0">
                  <a:solidFill>
                    <a:srgbClr val="132584"/>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952500" y="2205393"/>
                <a:ext cx="3517900"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041400" y="2740816"/>
                <a:ext cx="33020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rgbClr val="132584"/>
                          </a:solidFill>
                          <a:latin typeface="Cambria Math" panose="02040503050406030204" pitchFamily="18" charset="0"/>
                        </a:rPr>
                        <m:t>β</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=4</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8</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3</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2</m:t>
                      </m:r>
                      <m:r>
                        <a:rPr lang="en-US" altLang="zh-CN" b="0" i="0" smtClean="0">
                          <a:solidFill>
                            <a:srgbClr val="132584"/>
                          </a:solidFill>
                          <a:latin typeface="Cambria Math" panose="02040503050406030204" pitchFamily="18" charset="0"/>
                        </a:rPr>
                        <m:t>  </m:t>
                      </m:r>
                      <m:r>
                        <a:rPr lang="zh-CN" altLang="en-US" i="0" smtClean="0">
                          <a:solidFill>
                            <a:srgbClr val="00B050"/>
                          </a:solidFill>
                          <a:latin typeface="Cambria Math" panose="02040503050406030204" pitchFamily="18" charset="0"/>
                        </a:rPr>
                        <m:t>1</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7</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5</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6</m:t>
                      </m:r>
                    </m:oMath>
                  </m:oMathPara>
                </a14:m>
                <a:endParaRPr lang="zh-CN" altLang="en-US" dirty="0">
                  <a:solidFill>
                    <a:srgbClr val="132584"/>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041400" y="2740816"/>
                <a:ext cx="3302000" cy="461665"/>
              </a:xfrm>
              <a:prstGeom prst="rect">
                <a:avLst/>
              </a:prstGeom>
              <a:blipFill rotWithShape="0">
                <a:blip r:embed="rId5"/>
                <a:stretch>
                  <a:fillRect b="-21333"/>
                </a:stretch>
              </a:blipFill>
            </p:spPr>
            <p:txBody>
              <a:bodyPr/>
              <a:lstStyle/>
              <a:p>
                <a:r>
                  <a:rPr lang="zh-CN" altLang="en-US">
                    <a:noFill/>
                  </a:rPr>
                  <a:t> </a:t>
                </a:r>
              </a:p>
            </p:txBody>
          </p:sp>
        </mc:Fallback>
      </mc:AlternateContent>
      <p:sp>
        <p:nvSpPr>
          <p:cNvPr id="8" name="下箭头 7"/>
          <p:cNvSpPr/>
          <p:nvPr/>
        </p:nvSpPr>
        <p:spPr bwMode="auto">
          <a:xfrm>
            <a:off x="2292350" y="3287848"/>
            <a:ext cx="838200" cy="304800"/>
          </a:xfrm>
          <a:prstGeom prst="down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0" name="矩形 9"/>
              <p:cNvSpPr/>
              <p:nvPr/>
            </p:nvSpPr>
            <p:spPr>
              <a:xfrm>
                <a:off x="901700" y="3681846"/>
                <a:ext cx="34671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rgbClr val="132584"/>
                          </a:solidFill>
                          <a:latin typeface="Cambria Math" panose="02040503050406030204" pitchFamily="18" charset="0"/>
                        </a:rPr>
                        <m:t>α</m:t>
                      </m:r>
                      <m:r>
                        <a:rPr lang="zh-CN" altLang="en-US" i="0">
                          <a:solidFill>
                            <a:srgbClr val="132584"/>
                          </a:solidFill>
                          <a:latin typeface="Cambria Math" panose="02040503050406030204" pitchFamily="18" charset="0"/>
                        </a:rPr>
                        <m:t>1</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m:t>
                      </m:r>
                      <m:r>
                        <a:rPr lang="zh-CN" altLang="en-US" i="0" smtClean="0">
                          <a:solidFill>
                            <a:srgbClr val="FF0000"/>
                          </a:solidFill>
                          <a:latin typeface="Cambria Math" panose="02040503050406030204" pitchFamily="18" charset="0"/>
                        </a:rPr>
                        <m:t>1</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5</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3</m:t>
                      </m:r>
                      <m:r>
                        <a:rPr lang="en-US" altLang="zh-CN" b="0" i="0" smtClean="0">
                          <a:solidFill>
                            <a:srgbClr val="132584"/>
                          </a:solidFill>
                          <a:latin typeface="Cambria Math" panose="02040503050406030204" pitchFamily="18" charset="0"/>
                        </a:rPr>
                        <m:t>  </m:t>
                      </m:r>
                      <m:r>
                        <a:rPr lang="zh-CN" altLang="en-US" i="0" smtClean="0">
                          <a:solidFill>
                            <a:srgbClr val="00B050"/>
                          </a:solidFill>
                          <a:latin typeface="Cambria Math" panose="02040503050406030204" pitchFamily="18" charset="0"/>
                        </a:rPr>
                        <m:t>7</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2</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8</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6</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4</m:t>
                      </m:r>
                    </m:oMath>
                  </m:oMathPara>
                </a14:m>
                <a:endParaRPr lang="zh-CN" altLang="en-US" dirty="0">
                  <a:solidFill>
                    <a:srgbClr val="132584"/>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901700" y="3681846"/>
                <a:ext cx="3467100"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38200" y="4250075"/>
                <a:ext cx="36322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rgbClr val="132584"/>
                          </a:solidFill>
                          <a:latin typeface="Cambria Math" panose="02040503050406030204" pitchFamily="18" charset="0"/>
                        </a:rPr>
                        <m:t>β</m:t>
                      </m:r>
                      <m:r>
                        <a:rPr lang="zh-CN" altLang="en-US" i="0">
                          <a:solidFill>
                            <a:srgbClr val="132584"/>
                          </a:solidFill>
                          <a:latin typeface="Cambria Math" panose="02040503050406030204" pitchFamily="18" charset="0"/>
                        </a:rPr>
                        <m:t>1=</m:t>
                      </m:r>
                      <m:r>
                        <a:rPr lang="zh-CN" altLang="en-US" i="0" smtClean="0">
                          <a:solidFill>
                            <a:srgbClr val="FF0000"/>
                          </a:solidFill>
                          <a:latin typeface="Cambria Math" panose="02040503050406030204" pitchFamily="18" charset="0"/>
                        </a:rPr>
                        <m:t>1</m:t>
                      </m:r>
                      <m:r>
                        <a:rPr lang="en-US" altLang="zh-CN" b="0" i="0" smtClean="0">
                          <a:solidFill>
                            <a:srgbClr val="132584"/>
                          </a:solidFill>
                          <a:latin typeface="Cambria Math" panose="02040503050406030204" pitchFamily="18" charset="0"/>
                        </a:rPr>
                        <m:t>  </m:t>
                      </m:r>
                      <m:r>
                        <a:rPr lang="zh-CN" altLang="en-US" i="0" smtClean="0">
                          <a:solidFill>
                            <a:srgbClr val="00B050"/>
                          </a:solidFill>
                          <a:latin typeface="Cambria Math" panose="02040503050406030204" pitchFamily="18" charset="0"/>
                        </a:rPr>
                        <m:t>7</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5</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8</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6</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4</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3</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2</m:t>
                      </m:r>
                    </m:oMath>
                  </m:oMathPara>
                </a14:m>
                <a:endParaRPr lang="zh-CN" altLang="en-US" dirty="0">
                  <a:solidFill>
                    <a:srgbClr val="132584"/>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838200" y="4250075"/>
                <a:ext cx="3632200" cy="461665"/>
              </a:xfrm>
              <a:prstGeom prst="rect">
                <a:avLst/>
              </a:prstGeom>
              <a:blipFill rotWithShape="0">
                <a:blip r:embed="rId7"/>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927100" y="4776330"/>
                <a:ext cx="356235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rgbClr val="132584"/>
                          </a:solidFill>
                          <a:latin typeface="Cambria Math" panose="02040503050406030204" pitchFamily="18" charset="0"/>
                        </a:rPr>
                        <m:t>γ</m:t>
                      </m:r>
                      <m:r>
                        <a:rPr lang="en-US" altLang="zh-CN" i="1" smtClean="0">
                          <a:solidFill>
                            <a:srgbClr val="132584"/>
                          </a:solidFill>
                          <a:latin typeface="Cambria Math" panose="02040503050406030204" pitchFamily="18" charset="0"/>
                        </a:rPr>
                        <m:t>1</m:t>
                      </m:r>
                      <m:r>
                        <a:rPr lang="zh-CN" altLang="en-US" i="0" smtClean="0">
                          <a:solidFill>
                            <a:srgbClr val="132584"/>
                          </a:solidFill>
                          <a:latin typeface="Cambria Math" panose="02040503050406030204" pitchFamily="18" charset="0"/>
                        </a:rPr>
                        <m:t>=</m:t>
                      </m:r>
                      <m:r>
                        <a:rPr lang="zh-CN" altLang="en-US" i="0" smtClean="0">
                          <a:solidFill>
                            <a:srgbClr val="FF0000"/>
                          </a:solidFill>
                          <a:latin typeface="Cambria Math" panose="02040503050406030204" pitchFamily="18" charset="0"/>
                        </a:rPr>
                        <m:t>1</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 </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 </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m:t>
                      </m:r>
                    </m:oMath>
                  </m:oMathPara>
                </a14:m>
                <a:endParaRPr lang="zh-CN" altLang="en-US" dirty="0">
                  <a:solidFill>
                    <a:srgbClr val="132584"/>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927100" y="4776330"/>
                <a:ext cx="3562350" cy="461665"/>
              </a:xfrm>
              <a:prstGeom prst="rect">
                <a:avLst/>
              </a:prstGeom>
              <a:blipFill rotWithShape="0">
                <a:blip r:embed="rId8"/>
                <a:stretch>
                  <a:fillRect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991100" y="1767199"/>
                <a:ext cx="4000500" cy="1477328"/>
              </a:xfrm>
              <a:prstGeom prst="rect">
                <a:avLst/>
              </a:prstGeom>
            </p:spPr>
            <p:txBody>
              <a:bodyPr wrap="square">
                <a:spAutoFit/>
              </a:bodyPr>
              <a:lstStyle/>
              <a:p>
                <a:pPr indent="304800">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smtClean="0">
                          <a:solidFill>
                            <a:srgbClr val="132584"/>
                          </a:solidFill>
                          <a:latin typeface="Cambria Math" panose="02040503050406030204" pitchFamily="18" charset="0"/>
                          <a:ea typeface="宋体" panose="02010600030101010101" pitchFamily="2" charset="-122"/>
                          <a:cs typeface="Times New Roman" panose="02020603050405020304" pitchFamily="18" charset="0"/>
                        </a:rPr>
                        <m:t>α</m:t>
                      </m:r>
                      <m:r>
                        <a:rPr lang="en-US" altLang="zh-CN" kern="100" smtClean="0">
                          <a:solidFill>
                            <a:srgbClr val="132584"/>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b="0" i="1"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8</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6</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3</m:t>
                      </m:r>
                    </m:oMath>
                  </m:oMathPara>
                </a14:m>
                <a:endParaRPr lang="zh-CN" altLang="zh-CN" kern="100" dirty="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endParaRPr>
              </a:p>
              <a:p>
                <a:pPr indent="304800">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β</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2=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8</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6</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zh-CN" kern="100" dirty="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endParaRPr>
              </a:p>
              <a:p>
                <a:pPr indent="304800">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γ</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2=1  7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b="0" i="1"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4991100" y="1767199"/>
                <a:ext cx="4000500" cy="1477328"/>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038725" y="3681846"/>
                <a:ext cx="3905250" cy="1477328"/>
              </a:xfrm>
              <a:prstGeom prst="rect">
                <a:avLst/>
              </a:prstGeom>
            </p:spPr>
            <p:txBody>
              <a:bodyPr wrap="square">
                <a:spAutoFit/>
              </a:bodyPr>
              <a:lstStyle/>
              <a:p>
                <a:pPr indent="304800">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smtClean="0">
                          <a:solidFill>
                            <a:srgbClr val="132584"/>
                          </a:solidFill>
                          <a:latin typeface="Cambria Math" panose="02040503050406030204" pitchFamily="18" charset="0"/>
                          <a:ea typeface="宋体" panose="02010600030101010101" pitchFamily="2" charset="-122"/>
                          <a:cs typeface="Times New Roman" panose="02020603050405020304" pitchFamily="18" charset="0"/>
                        </a:rPr>
                        <m:t>α</m:t>
                      </m:r>
                      <m:r>
                        <a:rPr lang="en-US" altLang="zh-CN" kern="100" smtClean="0">
                          <a:solidFill>
                            <a:srgbClr val="132584"/>
                          </a:solidFill>
                          <a:latin typeface="Cambria Math" panose="02040503050406030204" pitchFamily="18" charset="0"/>
                          <a:ea typeface="宋体" panose="02010600030101010101" pitchFamily="2" charset="-122"/>
                          <a:cs typeface="Times New Roman" panose="02020603050405020304" pitchFamily="18" charset="0"/>
                        </a:rPr>
                        <m:t>3 =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8</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6</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4</m:t>
                      </m:r>
                    </m:oMath>
                  </m:oMathPara>
                </a14:m>
                <a:endParaRPr lang="zh-CN" altLang="zh-CN" kern="100" dirty="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endParaRPr>
              </a:p>
              <a:p>
                <a:pPr indent="304800">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β</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3 =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7</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8</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6</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smtClean="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zh-CN" kern="100" dirty="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endParaRPr>
              </a:p>
              <a:p>
                <a:pPr indent="304800">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γ</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3 = 1  7  5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0" kern="100" smtClean="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5038725" y="3681846"/>
                <a:ext cx="3905250" cy="1477328"/>
              </a:xfrm>
              <a:prstGeom prst="rect">
                <a:avLst/>
              </a:prstGeom>
              <a:blipFill rotWithShape="0">
                <a:blip r:embed="rId10"/>
                <a:stretch>
                  <a:fillRect/>
                </a:stretch>
              </a:blipFill>
            </p:spPr>
            <p:txBody>
              <a:bodyPr/>
              <a:lstStyle/>
              <a:p>
                <a:r>
                  <a:rPr lang="zh-CN" altLang="en-US">
                    <a:noFill/>
                  </a:rPr>
                  <a:t> </a:t>
                </a:r>
              </a:p>
            </p:txBody>
          </p:sp>
        </mc:Fallback>
      </mc:AlternateContent>
      <p:sp>
        <p:nvSpPr>
          <p:cNvPr id="15" name="下箭头 14"/>
          <p:cNvSpPr/>
          <p:nvPr/>
        </p:nvSpPr>
        <p:spPr bwMode="auto">
          <a:xfrm>
            <a:off x="6705600" y="3287848"/>
            <a:ext cx="838200" cy="304800"/>
          </a:xfrm>
          <a:prstGeom prst="down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6" name="下箭头 15"/>
          <p:cNvSpPr/>
          <p:nvPr/>
        </p:nvSpPr>
        <p:spPr bwMode="auto">
          <a:xfrm>
            <a:off x="6731000" y="5223843"/>
            <a:ext cx="838200" cy="304800"/>
          </a:xfrm>
          <a:prstGeom prst="down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8" name="左弧形箭头 17"/>
          <p:cNvSpPr/>
          <p:nvPr/>
        </p:nvSpPr>
        <p:spPr bwMode="auto">
          <a:xfrm rot="1182770" flipV="1">
            <a:off x="4390901" y="2201324"/>
            <a:ext cx="625723" cy="2168757"/>
          </a:xfrm>
          <a:prstGeom prst="curvedRight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9" name="矩形 18"/>
              <p:cNvSpPr/>
              <p:nvPr/>
            </p:nvSpPr>
            <p:spPr>
              <a:xfrm>
                <a:off x="5464175" y="5724036"/>
                <a:ext cx="3505200"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mtClean="0">
                          <a:solidFill>
                            <a:srgbClr val="132584"/>
                          </a:solidFill>
                          <a:latin typeface="Cambria Math" panose="02040503050406030204" pitchFamily="18" charset="0"/>
                        </a:rPr>
                        <m:t>γ</m:t>
                      </m:r>
                      <m:r>
                        <a:rPr lang="en-US" altLang="zh-CN" b="0" i="0" smtClean="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m:t>
                      </m:r>
                      <m:r>
                        <a:rPr lang="en-US" altLang="zh-CN" b="0" i="0" smtClean="0">
                          <a:solidFill>
                            <a:srgbClr val="132584"/>
                          </a:solidFill>
                          <a:latin typeface="Cambria Math" panose="02040503050406030204" pitchFamily="18" charset="0"/>
                        </a:rPr>
                        <m:t> </m:t>
                      </m:r>
                      <m:r>
                        <a:rPr lang="zh-CN" altLang="en-US" i="0" smtClean="0">
                          <a:solidFill>
                            <a:srgbClr val="FF0000"/>
                          </a:solidFill>
                          <a:latin typeface="Cambria Math" panose="02040503050406030204" pitchFamily="18" charset="0"/>
                        </a:rPr>
                        <m:t>1</m:t>
                      </m:r>
                      <m:r>
                        <a:rPr lang="en-US" altLang="zh-CN" b="0" i="0" smtClean="0">
                          <a:solidFill>
                            <a:srgbClr val="FF0000"/>
                          </a:solidFill>
                          <a:latin typeface="Cambria Math" panose="02040503050406030204" pitchFamily="18" charset="0"/>
                        </a:rPr>
                        <m:t>  </m:t>
                      </m:r>
                      <m:r>
                        <a:rPr lang="zh-CN" altLang="en-US" i="0">
                          <a:solidFill>
                            <a:srgbClr val="FF0000"/>
                          </a:solidFill>
                          <a:latin typeface="Cambria Math" panose="02040503050406030204" pitchFamily="18" charset="0"/>
                        </a:rPr>
                        <m:t>7</m:t>
                      </m:r>
                      <m:r>
                        <a:rPr lang="en-US" altLang="zh-CN" b="0" i="0" smtClean="0">
                          <a:solidFill>
                            <a:srgbClr val="FF0000"/>
                          </a:solidFill>
                          <a:latin typeface="Cambria Math" panose="02040503050406030204" pitchFamily="18" charset="0"/>
                        </a:rPr>
                        <m:t>  </m:t>
                      </m:r>
                      <m:r>
                        <a:rPr lang="zh-CN" altLang="en-US" i="0">
                          <a:solidFill>
                            <a:srgbClr val="FF0000"/>
                          </a:solidFill>
                          <a:latin typeface="Cambria Math" panose="02040503050406030204" pitchFamily="18" charset="0"/>
                        </a:rPr>
                        <m:t>5</m:t>
                      </m:r>
                      <m:r>
                        <a:rPr lang="en-US" altLang="zh-CN" b="0" i="0" smtClean="0">
                          <a:solidFill>
                            <a:srgbClr val="FF0000"/>
                          </a:solidFill>
                          <a:latin typeface="Cambria Math" panose="02040503050406030204" pitchFamily="18" charset="0"/>
                        </a:rPr>
                        <m:t>  </m:t>
                      </m:r>
                      <m:r>
                        <a:rPr lang="zh-CN" altLang="en-US" i="0">
                          <a:solidFill>
                            <a:srgbClr val="FF0000"/>
                          </a:solidFill>
                          <a:latin typeface="Cambria Math" panose="02040503050406030204" pitchFamily="18" charset="0"/>
                        </a:rPr>
                        <m:t>3</m:t>
                      </m:r>
                      <m:r>
                        <a:rPr lang="en-US" altLang="zh-CN" b="0" i="0" smtClean="0">
                          <a:solidFill>
                            <a:srgbClr val="FF0000"/>
                          </a:solidFill>
                          <a:latin typeface="Cambria Math" panose="02040503050406030204" pitchFamily="18" charset="0"/>
                        </a:rPr>
                        <m:t>  </m:t>
                      </m:r>
                      <m:r>
                        <a:rPr lang="zh-CN" altLang="en-US" i="0">
                          <a:solidFill>
                            <a:srgbClr val="FF0000"/>
                          </a:solidFill>
                          <a:latin typeface="Cambria Math" panose="02040503050406030204" pitchFamily="18" charset="0"/>
                        </a:rPr>
                        <m:t>2</m:t>
                      </m:r>
                      <m:r>
                        <a:rPr lang="en-US" altLang="zh-CN" b="0" i="0" smtClean="0">
                          <a:solidFill>
                            <a:srgbClr val="FF0000"/>
                          </a:solidFill>
                          <a:latin typeface="Cambria Math" panose="02040503050406030204" pitchFamily="18" charset="0"/>
                        </a:rPr>
                        <m:t>  </m:t>
                      </m:r>
                      <m:r>
                        <a:rPr lang="zh-CN" altLang="en-US" i="0">
                          <a:solidFill>
                            <a:srgbClr val="FF0000"/>
                          </a:solidFill>
                          <a:latin typeface="Cambria Math" panose="02040503050406030204" pitchFamily="18" charset="0"/>
                        </a:rPr>
                        <m:t>8</m:t>
                      </m:r>
                      <m:r>
                        <a:rPr lang="en-US" altLang="zh-CN" b="0" i="0" smtClean="0">
                          <a:solidFill>
                            <a:srgbClr val="FF0000"/>
                          </a:solidFill>
                          <a:latin typeface="Cambria Math" panose="02040503050406030204" pitchFamily="18" charset="0"/>
                        </a:rPr>
                        <m:t>  </m:t>
                      </m:r>
                      <m:r>
                        <a:rPr lang="zh-CN" altLang="en-US" i="0">
                          <a:solidFill>
                            <a:srgbClr val="FF0000"/>
                          </a:solidFill>
                          <a:latin typeface="Cambria Math" panose="02040503050406030204" pitchFamily="18" charset="0"/>
                        </a:rPr>
                        <m:t>6</m:t>
                      </m:r>
                      <m:r>
                        <a:rPr lang="en-US" altLang="zh-CN" b="0" i="0" smtClean="0">
                          <a:solidFill>
                            <a:srgbClr val="FF0000"/>
                          </a:solidFill>
                          <a:latin typeface="Cambria Math" panose="02040503050406030204" pitchFamily="18" charset="0"/>
                        </a:rPr>
                        <m:t>  </m:t>
                      </m:r>
                      <m:r>
                        <a:rPr lang="zh-CN" altLang="en-US" i="0">
                          <a:solidFill>
                            <a:srgbClr val="FF0000"/>
                          </a:solidFill>
                          <a:latin typeface="Cambria Math" panose="02040503050406030204" pitchFamily="18" charset="0"/>
                        </a:rPr>
                        <m:t>4</m:t>
                      </m:r>
                    </m:oMath>
                  </m:oMathPara>
                </a14:m>
                <a:endParaRPr lang="zh-CN" altLang="en-US"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5464175" y="5724036"/>
                <a:ext cx="3505200" cy="461665"/>
              </a:xfrm>
              <a:prstGeom prst="rect">
                <a:avLst/>
              </a:prstGeom>
              <a:blipFill rotWithShape="0">
                <a:blip r:embed="rId11"/>
                <a:stretch>
                  <a:fillRect l="-348" b="-10526"/>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804288506"/>
      </p:ext>
    </p:extLst>
  </p:cSld>
  <p:clrMapOvr>
    <a:masterClrMapping/>
  </p:clrMapOvr>
  <mc:AlternateContent xmlns:mc="http://schemas.openxmlformats.org/markup-compatibility/2006" xmlns:p14="http://schemas.microsoft.com/office/powerpoint/2010/main">
    <mc:Choice Requires="p14">
      <p:transition spd="slow" p14:dur="2000" advTm="13834"/>
    </mc:Choice>
    <mc:Fallback xmlns="">
      <p:transition spd="slow" advTm="138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P spid="13" grpId="0"/>
      <p:bldP spid="14" grpId="0"/>
      <p:bldP spid="15" grpId="0" animBg="1"/>
      <p:bldP spid="16" grpId="0" animBg="1"/>
      <p:bldP spid="18" grpId="0" animBg="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7400" y="179388"/>
            <a:ext cx="7086600" cy="688975"/>
          </a:xfrm>
        </p:spPr>
        <p:txBody>
          <a:bodyPr/>
          <a:lstStyle/>
          <a:p>
            <a:r>
              <a:rPr lang="zh-CN" altLang="en-US" dirty="0"/>
              <a:t>面向全自动交通系统的遗传算法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1800" y="997745"/>
                <a:ext cx="8229600" cy="1703387"/>
              </a:xfrm>
            </p:spPr>
            <p:txBody>
              <a:bodyPr/>
              <a:lstStyle/>
              <a:p>
                <a:r>
                  <a:rPr lang="zh-CN" altLang="en-US" dirty="0" smtClean="0"/>
                  <a:t>变异</a:t>
                </a:r>
                <a:endParaRPr lang="en-US" altLang="zh-CN" dirty="0" smtClean="0"/>
              </a:p>
              <a:p>
                <a:pPr lvl="1"/>
                <a:r>
                  <a:rPr lang="zh-CN" altLang="zh-CN" dirty="0"/>
                  <a:t>逆转变异</a:t>
                </a:r>
                <a:r>
                  <a:rPr lang="zh-CN" altLang="zh-CN" dirty="0" smtClean="0"/>
                  <a:t>算子</a:t>
                </a:r>
                <a:r>
                  <a:rPr lang="zh-CN" altLang="en-US" dirty="0" smtClean="0"/>
                  <a:t>法</a:t>
                </a:r>
                <a:endParaRPr lang="en-US" altLang="zh-CN" dirty="0" smtClean="0"/>
              </a:p>
              <a:p>
                <a:pPr lvl="1"/>
                <a:r>
                  <a:rPr lang="zh-CN" altLang="en-US" dirty="0" smtClean="0"/>
                  <a:t>变异</a:t>
                </a:r>
                <a14:m>
                  <m:oMath xmlns:m="http://schemas.openxmlformats.org/officeDocument/2006/math">
                    <m:r>
                      <a:rPr lang="zh-CN" altLang="en-US" i="1">
                        <a:latin typeface="Cambria Math" panose="02040503050406030204" pitchFamily="18" charset="0"/>
                      </a:rPr>
                      <m:t>概率</m:t>
                    </m:r>
                    <m:sSub>
                      <m:sSubPr>
                        <m:ctrlPr>
                          <a:rPr lang="zh-CN" altLang="zh-CN" i="1">
                            <a:latin typeface="Cambria Math"/>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𝑚</m:t>
                        </m:r>
                      </m:sub>
                    </m:sSub>
                  </m:oMath>
                </a14:m>
                <a:r>
                  <a:rPr lang="en-US" altLang="zh-CN" dirty="0"/>
                  <a:t> = 0.5</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1800" y="997745"/>
                <a:ext cx="8229600" cy="1703387"/>
              </a:xfrm>
              <a:blipFill rotWithShape="0">
                <a:blip r:embed="rId3"/>
                <a:stretch>
                  <a:fillRect t="-46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057400" y="2701132"/>
                <a:ext cx="5334000" cy="5231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rgbClr val="132584"/>
                          </a:solidFill>
                          <a:latin typeface="Cambria Math" panose="02040503050406030204" pitchFamily="18" charset="0"/>
                        </a:rPr>
                        <m:t>α</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1</m:t>
                      </m:r>
                      <m:r>
                        <a:rPr lang="zh-CN" altLang="en-US" i="0">
                          <a:solidFill>
                            <a:srgbClr val="132584"/>
                          </a:solidFill>
                          <a:latin typeface="Cambria Math" panose="02040503050406030204" pitchFamily="18" charset="0"/>
                        </a:rPr>
                        <m:t>　</m:t>
                      </m:r>
                      <m:r>
                        <a:rPr lang="zh-CN" altLang="en-US" i="0" smtClean="0">
                          <a:solidFill>
                            <a:srgbClr val="00B050"/>
                          </a:solidFill>
                          <a:latin typeface="Cambria Math" panose="02040503050406030204" pitchFamily="18" charset="0"/>
                        </a:rPr>
                        <m:t>3</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8</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7</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6</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4</m:t>
                      </m:r>
                      <m:r>
                        <a:rPr lang="zh-CN" altLang="en-US" i="0">
                          <a:solidFill>
                            <a:srgbClr val="132584"/>
                          </a:solidFill>
                          <a:latin typeface="Cambria Math" panose="02040503050406030204" pitchFamily="18" charset="0"/>
                        </a:rPr>
                        <m:t>　</m:t>
                      </m:r>
                      <m:r>
                        <a:rPr lang="zh-CN" altLang="en-US" i="0" smtClean="0">
                          <a:solidFill>
                            <a:srgbClr val="00B050"/>
                          </a:solidFill>
                          <a:latin typeface="Cambria Math" panose="02040503050406030204" pitchFamily="18" charset="0"/>
                        </a:rPr>
                        <m:t>2</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5</m:t>
                      </m:r>
                    </m:oMath>
                  </m:oMathPara>
                </a14:m>
                <a:endParaRPr lang="zh-CN" altLang="en-US" dirty="0">
                  <a:solidFill>
                    <a:srgbClr val="132584"/>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057400" y="2701132"/>
                <a:ext cx="5334000" cy="52315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178050" y="3690577"/>
                <a:ext cx="5092700" cy="5231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rgbClr val="132584"/>
                          </a:solidFill>
                          <a:latin typeface="Cambria Math" panose="02040503050406030204" pitchFamily="18" charset="0"/>
                        </a:rPr>
                        <m:t>α</m:t>
                      </m:r>
                      <m:r>
                        <a:rPr lang="zh-CN" altLang="en-US" i="0">
                          <a:solidFill>
                            <a:srgbClr val="132584"/>
                          </a:solidFill>
                          <a:latin typeface="Cambria Math" panose="02040503050406030204" pitchFamily="18" charset="0"/>
                        </a:rPr>
                        <m:t>‘</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1</m:t>
                      </m:r>
                      <m:r>
                        <a:rPr lang="zh-CN" altLang="en-US" i="0">
                          <a:solidFill>
                            <a:srgbClr val="132584"/>
                          </a:solidFill>
                          <a:latin typeface="Cambria Math" panose="02040503050406030204" pitchFamily="18" charset="0"/>
                        </a:rPr>
                        <m:t>　</m:t>
                      </m:r>
                      <m:r>
                        <a:rPr lang="zh-CN" altLang="en-US" i="0" smtClean="0">
                          <a:solidFill>
                            <a:srgbClr val="FF0000"/>
                          </a:solidFill>
                          <a:latin typeface="Cambria Math" panose="02040503050406030204" pitchFamily="18" charset="0"/>
                        </a:rPr>
                        <m:t>2</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8</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7</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6</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4</m:t>
                      </m:r>
                      <m:r>
                        <a:rPr lang="zh-CN" altLang="en-US" i="0">
                          <a:solidFill>
                            <a:srgbClr val="132584"/>
                          </a:solidFill>
                          <a:latin typeface="Cambria Math" panose="02040503050406030204" pitchFamily="18" charset="0"/>
                        </a:rPr>
                        <m:t>　</m:t>
                      </m:r>
                      <m:r>
                        <a:rPr lang="zh-CN" altLang="en-US" i="0" smtClean="0">
                          <a:solidFill>
                            <a:srgbClr val="FF0000"/>
                          </a:solidFill>
                          <a:latin typeface="Cambria Math" panose="02040503050406030204" pitchFamily="18" charset="0"/>
                        </a:rPr>
                        <m:t>3</m:t>
                      </m:r>
                      <m:r>
                        <a:rPr lang="zh-CN" altLang="en-US" i="0">
                          <a:solidFill>
                            <a:srgbClr val="132584"/>
                          </a:solidFill>
                          <a:latin typeface="Cambria Math" panose="02040503050406030204" pitchFamily="18" charset="0"/>
                        </a:rPr>
                        <m:t>　</m:t>
                      </m:r>
                      <m:r>
                        <a:rPr lang="zh-CN" altLang="en-US" i="0">
                          <a:solidFill>
                            <a:srgbClr val="132584"/>
                          </a:solidFill>
                          <a:latin typeface="Cambria Math" panose="02040503050406030204" pitchFamily="18" charset="0"/>
                        </a:rPr>
                        <m:t>5</m:t>
                      </m:r>
                    </m:oMath>
                  </m:oMathPara>
                </a14:m>
                <a:endParaRPr lang="zh-CN" altLang="en-US" dirty="0">
                  <a:solidFill>
                    <a:srgbClr val="132584"/>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178050" y="3690577"/>
                <a:ext cx="5092700" cy="523157"/>
              </a:xfrm>
              <a:prstGeom prst="rect">
                <a:avLst/>
              </a:prstGeom>
              <a:blipFill rotWithShape="0">
                <a:blip r:embed="rId5"/>
                <a:stretch>
                  <a:fillRect/>
                </a:stretch>
              </a:blipFill>
            </p:spPr>
            <p:txBody>
              <a:bodyPr/>
              <a:lstStyle/>
              <a:p>
                <a:r>
                  <a:rPr lang="zh-CN" altLang="en-US">
                    <a:noFill/>
                  </a:rPr>
                  <a:t> </a:t>
                </a:r>
              </a:p>
            </p:txBody>
          </p:sp>
        </mc:Fallback>
      </mc:AlternateContent>
      <p:sp>
        <p:nvSpPr>
          <p:cNvPr id="6" name="下箭头 5"/>
          <p:cNvSpPr/>
          <p:nvPr/>
        </p:nvSpPr>
        <p:spPr bwMode="auto">
          <a:xfrm>
            <a:off x="4559300" y="3266933"/>
            <a:ext cx="685800" cy="381000"/>
          </a:xfrm>
          <a:prstGeom prst="down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7" name="内容占位符 2"/>
          <p:cNvSpPr txBox="1">
            <a:spLocks/>
          </p:cNvSpPr>
          <p:nvPr/>
        </p:nvSpPr>
        <p:spPr bwMode="auto">
          <a:xfrm>
            <a:off x="444500" y="4404519"/>
            <a:ext cx="8229600" cy="109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6"/>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选择：</a:t>
            </a:r>
            <a:endParaRPr lang="en-US" altLang="zh-CN" dirty="0" smtClean="0"/>
          </a:p>
          <a:p>
            <a:pPr lvl="1"/>
            <a:r>
              <a:rPr lang="zh-CN" altLang="zh-CN" dirty="0" smtClean="0"/>
              <a:t>轮盘赌选择法</a:t>
            </a:r>
            <a:endParaRPr lang="zh-CN" altLang="en-US" dirty="0"/>
          </a:p>
        </p:txBody>
      </p:sp>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4764" y="4090388"/>
            <a:ext cx="2714286" cy="2457143"/>
          </a:xfrm>
          <a:prstGeom prst="rect">
            <a:avLst/>
          </a:prstGeom>
        </p:spPr>
      </p:pic>
    </p:spTree>
    <p:custDataLst>
      <p:tags r:id="rId1"/>
    </p:custDataLst>
    <p:extLst>
      <p:ext uri="{BB962C8B-B14F-4D97-AF65-F5344CB8AC3E}">
        <p14:creationId xmlns:p14="http://schemas.microsoft.com/office/powerpoint/2010/main" val="525644327"/>
      </p:ext>
    </p:extLst>
  </p:cSld>
  <p:clrMapOvr>
    <a:masterClrMapping/>
  </p:clrMapOvr>
  <mc:AlternateContent xmlns:mc="http://schemas.openxmlformats.org/markup-compatibility/2006" xmlns:p14="http://schemas.microsoft.com/office/powerpoint/2010/main">
    <mc:Choice Requires="p14">
      <p:transition spd="slow" p14:dur="2000" advTm="12727"/>
    </mc:Choice>
    <mc:Fallback xmlns="">
      <p:transition spd="slow" advTm="12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3600" y="179388"/>
            <a:ext cx="7010400" cy="688975"/>
          </a:xfrm>
        </p:spPr>
        <p:txBody>
          <a:bodyPr/>
          <a:lstStyle/>
          <a:p>
            <a:r>
              <a:rPr lang="zh-CN" altLang="en-US" dirty="0"/>
              <a:t>面向全自动交通系统的遗传算法</a:t>
            </a:r>
          </a:p>
        </p:txBody>
      </p:sp>
      <p:sp>
        <p:nvSpPr>
          <p:cNvPr id="7" name="文本框 6"/>
          <p:cNvSpPr txBox="1"/>
          <p:nvPr/>
        </p:nvSpPr>
        <p:spPr>
          <a:xfrm>
            <a:off x="7484806" y="5471304"/>
            <a:ext cx="2667000" cy="338554"/>
          </a:xfrm>
          <a:prstGeom prst="rect">
            <a:avLst/>
          </a:prstGeom>
          <a:noFill/>
        </p:spPr>
        <p:txBody>
          <a:bodyPr wrap="square" rtlCol="0">
            <a:spAutoFit/>
          </a:bodyPr>
          <a:lstStyle/>
          <a:p>
            <a:r>
              <a:rPr lang="zh-CN" altLang="en-US" sz="1600" dirty="0" smtClean="0"/>
              <a:t>遗传算法流程图</a:t>
            </a:r>
            <a:endParaRPr lang="zh-CN" altLang="en-US" sz="1600" dirty="0"/>
          </a:p>
        </p:txBody>
      </p:sp>
      <p:pic>
        <p:nvPicPr>
          <p:cNvPr id="3" name="图片 2"/>
          <p:cNvPicPr>
            <a:picLocks noChangeAspect="1"/>
          </p:cNvPicPr>
          <p:nvPr/>
        </p:nvPicPr>
        <p:blipFill>
          <a:blip r:embed="rId2"/>
          <a:stretch>
            <a:fillRect/>
          </a:stretch>
        </p:blipFill>
        <p:spPr>
          <a:xfrm>
            <a:off x="3170903" y="922335"/>
            <a:ext cx="5943600" cy="5597111"/>
          </a:xfrm>
          <a:prstGeom prst="rect">
            <a:avLst/>
          </a:prstGeom>
        </p:spPr>
      </p:pic>
      <p:sp>
        <p:nvSpPr>
          <p:cNvPr id="4" name="文本框 3"/>
          <p:cNvSpPr txBox="1"/>
          <p:nvPr/>
        </p:nvSpPr>
        <p:spPr>
          <a:xfrm>
            <a:off x="278993" y="2971800"/>
            <a:ext cx="2403222" cy="2308324"/>
          </a:xfrm>
          <a:prstGeom prst="rect">
            <a:avLst/>
          </a:prstGeom>
          <a:noFill/>
        </p:spPr>
        <p:txBody>
          <a:bodyPr wrap="none" rtlCol="0">
            <a:spAutoFit/>
          </a:bodyPr>
          <a:lstStyle/>
          <a:p>
            <a:r>
              <a:rPr lang="zh-CN" altLang="en-US" dirty="0" smtClean="0">
                <a:solidFill>
                  <a:srgbClr val="132584"/>
                </a:solidFill>
              </a:rPr>
              <a:t>本文主要</a:t>
            </a:r>
            <a:r>
              <a:rPr lang="zh-CN" altLang="en-US" dirty="0" smtClean="0">
                <a:solidFill>
                  <a:srgbClr val="FF0000"/>
                </a:solidFill>
              </a:rPr>
              <a:t>修改</a:t>
            </a:r>
            <a:endParaRPr lang="en-US" altLang="zh-CN" dirty="0" smtClean="0">
              <a:solidFill>
                <a:srgbClr val="FF0000"/>
              </a:solidFill>
            </a:endParaRPr>
          </a:p>
          <a:p>
            <a:r>
              <a:rPr lang="en-US" altLang="zh-CN" dirty="0" smtClean="0">
                <a:solidFill>
                  <a:srgbClr val="132584"/>
                </a:solidFill>
              </a:rPr>
              <a:t>       </a:t>
            </a:r>
            <a:r>
              <a:rPr lang="zh-CN" altLang="en-US" dirty="0" smtClean="0">
                <a:solidFill>
                  <a:srgbClr val="132584"/>
                </a:solidFill>
              </a:rPr>
              <a:t>适应度函数</a:t>
            </a:r>
            <a:endParaRPr lang="en-US" altLang="zh-CN" dirty="0" smtClean="0">
              <a:solidFill>
                <a:srgbClr val="132584"/>
              </a:solidFill>
            </a:endParaRPr>
          </a:p>
          <a:p>
            <a:r>
              <a:rPr lang="en-US" altLang="zh-CN" dirty="0">
                <a:solidFill>
                  <a:srgbClr val="132584"/>
                </a:solidFill>
              </a:rPr>
              <a:t> </a:t>
            </a:r>
            <a:r>
              <a:rPr lang="en-US" altLang="zh-CN" dirty="0" smtClean="0">
                <a:solidFill>
                  <a:srgbClr val="132584"/>
                </a:solidFill>
              </a:rPr>
              <a:t>      </a:t>
            </a:r>
            <a:r>
              <a:rPr lang="zh-CN" altLang="en-US" dirty="0" smtClean="0">
                <a:solidFill>
                  <a:srgbClr val="132584"/>
                </a:solidFill>
              </a:rPr>
              <a:t>选择</a:t>
            </a:r>
            <a:endParaRPr lang="en-US" altLang="zh-CN" dirty="0" smtClean="0">
              <a:solidFill>
                <a:srgbClr val="132584"/>
              </a:solidFill>
            </a:endParaRPr>
          </a:p>
          <a:p>
            <a:r>
              <a:rPr lang="en-US" altLang="zh-CN" dirty="0" smtClean="0">
                <a:solidFill>
                  <a:srgbClr val="132584"/>
                </a:solidFill>
              </a:rPr>
              <a:t>       </a:t>
            </a:r>
            <a:r>
              <a:rPr lang="zh-CN" altLang="en-US" dirty="0" smtClean="0">
                <a:solidFill>
                  <a:srgbClr val="132584"/>
                </a:solidFill>
              </a:rPr>
              <a:t>交叉</a:t>
            </a:r>
            <a:endParaRPr lang="en-US" altLang="zh-CN" dirty="0" smtClean="0">
              <a:solidFill>
                <a:srgbClr val="132584"/>
              </a:solidFill>
            </a:endParaRPr>
          </a:p>
          <a:p>
            <a:r>
              <a:rPr lang="en-US" altLang="zh-CN" dirty="0">
                <a:solidFill>
                  <a:srgbClr val="132584"/>
                </a:solidFill>
              </a:rPr>
              <a:t> </a:t>
            </a:r>
            <a:r>
              <a:rPr lang="en-US" altLang="zh-CN" dirty="0" smtClean="0">
                <a:solidFill>
                  <a:srgbClr val="132584"/>
                </a:solidFill>
              </a:rPr>
              <a:t>      </a:t>
            </a:r>
            <a:r>
              <a:rPr lang="zh-CN" altLang="en-US" dirty="0">
                <a:solidFill>
                  <a:srgbClr val="132584"/>
                </a:solidFill>
              </a:rPr>
              <a:t>变异</a:t>
            </a:r>
            <a:endParaRPr lang="en-US" altLang="zh-CN" dirty="0" smtClean="0">
              <a:solidFill>
                <a:srgbClr val="132584"/>
              </a:solidFill>
            </a:endParaRPr>
          </a:p>
          <a:p>
            <a:endParaRPr lang="zh-CN" altLang="en-US" dirty="0">
              <a:solidFill>
                <a:srgbClr val="132584"/>
              </a:solidFill>
            </a:endParaRPr>
          </a:p>
        </p:txBody>
      </p:sp>
      <p:sp>
        <p:nvSpPr>
          <p:cNvPr id="8" name="文本框 7"/>
          <p:cNvSpPr txBox="1"/>
          <p:nvPr/>
        </p:nvSpPr>
        <p:spPr>
          <a:xfrm>
            <a:off x="278993" y="1319917"/>
            <a:ext cx="3890809" cy="1200329"/>
          </a:xfrm>
          <a:prstGeom prst="rect">
            <a:avLst/>
          </a:prstGeom>
          <a:noFill/>
        </p:spPr>
        <p:txBody>
          <a:bodyPr wrap="none" rtlCol="0">
            <a:spAutoFit/>
          </a:bodyPr>
          <a:lstStyle/>
          <a:p>
            <a:r>
              <a:rPr lang="zh-CN" altLang="en-US" dirty="0">
                <a:solidFill>
                  <a:srgbClr val="132584"/>
                </a:solidFill>
              </a:rPr>
              <a:t>面向全自动交通系统</a:t>
            </a:r>
          </a:p>
          <a:p>
            <a:pPr lvl="1"/>
            <a:r>
              <a:rPr lang="en-US" altLang="zh-CN" dirty="0">
                <a:solidFill>
                  <a:srgbClr val="132584"/>
                </a:solidFill>
              </a:rPr>
              <a:t> </a:t>
            </a:r>
            <a:r>
              <a:rPr lang="en-US" altLang="zh-CN" dirty="0" smtClean="0">
                <a:solidFill>
                  <a:srgbClr val="132584"/>
                </a:solidFill>
              </a:rPr>
              <a:t> 1.</a:t>
            </a:r>
            <a:r>
              <a:rPr lang="zh-CN" altLang="en-US" dirty="0" smtClean="0">
                <a:solidFill>
                  <a:srgbClr val="132584"/>
                </a:solidFill>
              </a:rPr>
              <a:t>规划</a:t>
            </a:r>
            <a:r>
              <a:rPr lang="zh-CN" altLang="en-US" dirty="0">
                <a:solidFill>
                  <a:srgbClr val="132584"/>
                </a:solidFill>
              </a:rPr>
              <a:t>较短路径</a:t>
            </a:r>
          </a:p>
          <a:p>
            <a:r>
              <a:rPr lang="en-US" altLang="zh-CN" dirty="0">
                <a:solidFill>
                  <a:srgbClr val="132584"/>
                </a:solidFill>
              </a:rPr>
              <a:t> </a:t>
            </a:r>
            <a:r>
              <a:rPr lang="en-US" altLang="zh-CN" dirty="0" smtClean="0">
                <a:solidFill>
                  <a:srgbClr val="132584"/>
                </a:solidFill>
              </a:rPr>
              <a:t>       2.</a:t>
            </a:r>
            <a:r>
              <a:rPr lang="zh-CN" altLang="en-US" dirty="0" smtClean="0">
                <a:solidFill>
                  <a:srgbClr val="132584"/>
                </a:solidFill>
              </a:rPr>
              <a:t>所有</a:t>
            </a:r>
            <a:r>
              <a:rPr lang="zh-CN" altLang="en-US" dirty="0">
                <a:solidFill>
                  <a:srgbClr val="132584"/>
                </a:solidFill>
              </a:rPr>
              <a:t>无人车顺次</a:t>
            </a:r>
            <a:r>
              <a:rPr lang="zh-CN" altLang="en-US" dirty="0" smtClean="0">
                <a:solidFill>
                  <a:srgbClr val="132584"/>
                </a:solidFill>
              </a:rPr>
              <a:t>行驶</a:t>
            </a:r>
            <a:endParaRPr lang="zh-CN" altLang="en-US" dirty="0">
              <a:solidFill>
                <a:srgbClr val="132584"/>
              </a:solidFill>
            </a:endParaRPr>
          </a:p>
        </p:txBody>
      </p:sp>
    </p:spTree>
    <p:extLst>
      <p:ext uri="{BB962C8B-B14F-4D97-AF65-F5344CB8AC3E}">
        <p14:creationId xmlns:p14="http://schemas.microsoft.com/office/powerpoint/2010/main" val="183796329"/>
      </p:ext>
    </p:extLst>
  </p:cSld>
  <p:clrMapOvr>
    <a:masterClrMapping/>
  </p:clrMapOvr>
  <mc:AlternateContent xmlns:mc="http://schemas.openxmlformats.org/markup-compatibility/2006" xmlns:p14="http://schemas.microsoft.com/office/powerpoint/2010/main">
    <mc:Choice Requires="p14">
      <p:transition spd="slow" p14:dur="2000" advTm="23740"/>
    </mc:Choice>
    <mc:Fallback xmlns="">
      <p:transition spd="slow" advTm="2374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7400" y="179388"/>
            <a:ext cx="7086600" cy="688975"/>
          </a:xfrm>
        </p:spPr>
        <p:txBody>
          <a:bodyPr/>
          <a:lstStyle/>
          <a:p>
            <a:r>
              <a:rPr lang="zh-CN" altLang="en-US" dirty="0"/>
              <a:t>面向全自动交通系统</a:t>
            </a:r>
            <a:r>
              <a:rPr lang="zh-CN" altLang="en-US" dirty="0" smtClean="0"/>
              <a:t>的</a:t>
            </a:r>
            <a:r>
              <a:rPr lang="zh-CN" altLang="en-US" dirty="0" smtClean="0">
                <a:effectLst>
                  <a:glow>
                    <a:srgbClr val="000000"/>
                  </a:glow>
                  <a:outerShdw sx="0" sy="0">
                    <a:srgbClr val="000000"/>
                  </a:outerShdw>
                  <a:reflection stA="0" endPos="0" fadeDir="0" sx="0" sy="0"/>
                </a:effectLst>
              </a:rPr>
              <a:t>贪婪算法</a:t>
            </a:r>
            <a:endParaRPr lang="zh-CN" altLang="en-US" dirty="0"/>
          </a:p>
        </p:txBody>
      </p:sp>
      <p:sp>
        <p:nvSpPr>
          <p:cNvPr id="3" name="文本框 2"/>
          <p:cNvSpPr txBox="1"/>
          <p:nvPr/>
        </p:nvSpPr>
        <p:spPr>
          <a:xfrm>
            <a:off x="7309093" y="5839757"/>
            <a:ext cx="1800493" cy="369332"/>
          </a:xfrm>
          <a:prstGeom prst="rect">
            <a:avLst/>
          </a:prstGeom>
          <a:noFill/>
        </p:spPr>
        <p:txBody>
          <a:bodyPr wrap="none" rtlCol="0">
            <a:spAutoFit/>
          </a:bodyPr>
          <a:lstStyle/>
          <a:p>
            <a:r>
              <a:rPr lang="zh-CN" altLang="en-US" sz="1800" dirty="0" smtClean="0"/>
              <a:t>贪婪算法流程图</a:t>
            </a:r>
            <a:endParaRPr lang="zh-CN" altLang="en-US" sz="1800" dirty="0"/>
          </a:p>
        </p:txBody>
      </p:sp>
      <p:pic>
        <p:nvPicPr>
          <p:cNvPr id="5" name="图片 4"/>
          <p:cNvPicPr>
            <a:picLocks noChangeAspect="1"/>
          </p:cNvPicPr>
          <p:nvPr/>
        </p:nvPicPr>
        <p:blipFill>
          <a:blip r:embed="rId3"/>
          <a:stretch>
            <a:fillRect/>
          </a:stretch>
        </p:blipFill>
        <p:spPr>
          <a:xfrm>
            <a:off x="4454013" y="945077"/>
            <a:ext cx="3205865" cy="5264012"/>
          </a:xfrm>
          <a:prstGeom prst="rect">
            <a:avLst/>
          </a:prstGeom>
        </p:spPr>
      </p:pic>
      <p:sp>
        <p:nvSpPr>
          <p:cNvPr id="6" name="文本框 5"/>
          <p:cNvSpPr txBox="1"/>
          <p:nvPr/>
        </p:nvSpPr>
        <p:spPr>
          <a:xfrm>
            <a:off x="186813" y="2667000"/>
            <a:ext cx="4267200" cy="1200329"/>
          </a:xfrm>
          <a:prstGeom prst="rect">
            <a:avLst/>
          </a:prstGeom>
          <a:noFill/>
        </p:spPr>
        <p:txBody>
          <a:bodyPr wrap="square" rtlCol="0">
            <a:spAutoFit/>
          </a:bodyPr>
          <a:lstStyle/>
          <a:p>
            <a:r>
              <a:rPr lang="zh-CN" altLang="en-US" dirty="0" smtClean="0">
                <a:solidFill>
                  <a:srgbClr val="132584"/>
                </a:solidFill>
              </a:rPr>
              <a:t>本文两个贪婪原则：</a:t>
            </a:r>
            <a:endParaRPr lang="en-US" altLang="zh-CN" dirty="0" smtClean="0">
              <a:solidFill>
                <a:srgbClr val="132584"/>
              </a:solidFill>
            </a:endParaRPr>
          </a:p>
          <a:p>
            <a:r>
              <a:rPr lang="en-US" altLang="zh-CN" dirty="0" smtClean="0">
                <a:solidFill>
                  <a:srgbClr val="132584"/>
                </a:solidFill>
              </a:rPr>
              <a:t>1.</a:t>
            </a:r>
            <a:r>
              <a:rPr lang="zh-CN" altLang="en-US" dirty="0" smtClean="0">
                <a:solidFill>
                  <a:srgbClr val="132584"/>
                </a:solidFill>
              </a:rPr>
              <a:t>优先响应等待时间长的请求</a:t>
            </a:r>
            <a:endParaRPr lang="en-US" altLang="zh-CN" dirty="0" smtClean="0">
              <a:solidFill>
                <a:srgbClr val="132584"/>
              </a:solidFill>
            </a:endParaRPr>
          </a:p>
          <a:p>
            <a:r>
              <a:rPr lang="en-US" altLang="zh-CN" dirty="0" smtClean="0">
                <a:solidFill>
                  <a:srgbClr val="132584"/>
                </a:solidFill>
              </a:rPr>
              <a:t>2.</a:t>
            </a:r>
            <a:r>
              <a:rPr lang="zh-CN" altLang="en-US" dirty="0" smtClean="0">
                <a:solidFill>
                  <a:srgbClr val="132584"/>
                </a:solidFill>
              </a:rPr>
              <a:t>优先前往较近目的站点</a:t>
            </a:r>
            <a:endParaRPr lang="zh-CN" altLang="en-US" dirty="0">
              <a:solidFill>
                <a:srgbClr val="132584"/>
              </a:solidFill>
            </a:endParaRPr>
          </a:p>
        </p:txBody>
      </p:sp>
    </p:spTree>
    <p:extLst>
      <p:ext uri="{BB962C8B-B14F-4D97-AF65-F5344CB8AC3E}">
        <p14:creationId xmlns:p14="http://schemas.microsoft.com/office/powerpoint/2010/main" val="524138538"/>
      </p:ext>
    </p:extLst>
  </p:cSld>
  <p:clrMapOvr>
    <a:masterClrMapping/>
  </p:clrMapOvr>
  <mc:AlternateContent xmlns:mc="http://schemas.openxmlformats.org/markup-compatibility/2006" xmlns:p14="http://schemas.microsoft.com/office/powerpoint/2010/main">
    <mc:Choice Requires="p14">
      <p:transition spd="slow" p14:dur="2000" advTm="2711"/>
    </mc:Choice>
    <mc:Fallback xmlns="">
      <p:transition spd="slow" advTm="271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7658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001" y="1837326"/>
            <a:ext cx="412001" cy="406349"/>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224" y="2582715"/>
            <a:ext cx="457200" cy="457200"/>
          </a:xfrm>
          <a:prstGeom prst="rect">
            <a:avLst/>
          </a:prstGeom>
        </p:spPr>
      </p:pic>
      <p:grpSp>
        <p:nvGrpSpPr>
          <p:cNvPr id="14" name="组合 13"/>
          <p:cNvGrpSpPr/>
          <p:nvPr/>
        </p:nvGrpSpPr>
        <p:grpSpPr>
          <a:xfrm>
            <a:off x="609600" y="1580306"/>
            <a:ext cx="2533664" cy="717503"/>
            <a:chOff x="752180" y="1503110"/>
            <a:chExt cx="2533664" cy="717503"/>
          </a:xfrm>
        </p:grpSpPr>
        <p:sp>
          <p:nvSpPr>
            <p:cNvPr id="12" name="圆角矩形标注 11"/>
            <p:cNvSpPr/>
            <p:nvPr/>
          </p:nvSpPr>
          <p:spPr bwMode="auto">
            <a:xfrm>
              <a:off x="752180" y="1503110"/>
              <a:ext cx="2533664" cy="717503"/>
            </a:xfrm>
            <a:prstGeom prst="wedgeRoundRectCallout">
              <a:avLst>
                <a:gd name="adj1" fmla="val -27087"/>
                <a:gd name="adj2" fmla="val 75017"/>
                <a:gd name="adj3" fmla="val 16667"/>
              </a:avLst>
            </a:prstGeom>
            <a:solidFill>
              <a:schemeClr val="bg1"/>
            </a:solidFill>
            <a:ln w="28575" cap="flat" cmpd="sng" algn="ctr">
              <a:solidFill>
                <a:schemeClr val="bg2">
                  <a:lumMod val="7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lang="zh-CN" altLang="en-US" sz="1800" dirty="0"/>
                <a:t>起始</a:t>
              </a:r>
              <a:r>
                <a:rPr lang="zh-CN" altLang="en-US" sz="1800" dirty="0" smtClean="0"/>
                <a:t>站点：图书馆</a:t>
              </a:r>
              <a:endParaRPr lang="en-US" altLang="zh-CN" sz="1800" dirty="0" smtClean="0"/>
            </a:p>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rPr>
                <a:t>目的站点：机动楼</a:t>
              </a: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404" y="1671361"/>
              <a:ext cx="381000" cy="381000"/>
            </a:xfrm>
            <a:prstGeom prst="rect">
              <a:avLst/>
            </a:prstGeom>
          </p:spPr>
        </p:pic>
      </p:gr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1600" y="4515489"/>
            <a:ext cx="406349" cy="406349"/>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6078" y="5382416"/>
            <a:ext cx="406349" cy="406349"/>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475" y="6172200"/>
            <a:ext cx="406349" cy="406349"/>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626" y="1781148"/>
            <a:ext cx="406349" cy="406349"/>
          </a:xfrm>
          <a:prstGeom prst="rect">
            <a:avLst/>
          </a:prstGeom>
        </p:spPr>
      </p:pic>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9252" y="0"/>
            <a:ext cx="1228725" cy="904875"/>
          </a:xfrm>
          <a:prstGeom prst="rect">
            <a:avLst/>
          </a:prstGeom>
        </p:spPr>
      </p:pic>
      <p:grpSp>
        <p:nvGrpSpPr>
          <p:cNvPr id="28" name="组合 27"/>
          <p:cNvGrpSpPr/>
          <p:nvPr/>
        </p:nvGrpSpPr>
        <p:grpSpPr>
          <a:xfrm>
            <a:off x="2567196" y="295275"/>
            <a:ext cx="2319870" cy="782147"/>
            <a:chOff x="2567196" y="295275"/>
            <a:chExt cx="2319870" cy="782147"/>
          </a:xfrm>
        </p:grpSpPr>
        <p:sp>
          <p:nvSpPr>
            <p:cNvPr id="24" name="右弧形箭头 23"/>
            <p:cNvSpPr/>
            <p:nvPr/>
          </p:nvSpPr>
          <p:spPr bwMode="auto">
            <a:xfrm rot="14558359">
              <a:off x="3443201" y="-366443"/>
              <a:ext cx="567860" cy="2319870"/>
            </a:xfrm>
            <a:prstGeom prst="curvedLeftArrow">
              <a:avLst/>
            </a:prstGeom>
            <a:solidFill>
              <a:srgbClr val="92D050"/>
            </a:solidFill>
            <a:ln w="28575" cap="flat" cmpd="sng" algn="ctr">
              <a:solidFill>
                <a:srgbClr val="92D05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25" name="图片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2201" y="295275"/>
              <a:ext cx="609600" cy="609600"/>
            </a:xfrm>
            <a:prstGeom prst="rect">
              <a:avLst/>
            </a:prstGeom>
          </p:spPr>
        </p:pic>
      </p:grpSp>
      <p:grpSp>
        <p:nvGrpSpPr>
          <p:cNvPr id="29" name="组合 28"/>
          <p:cNvGrpSpPr/>
          <p:nvPr/>
        </p:nvGrpSpPr>
        <p:grpSpPr>
          <a:xfrm>
            <a:off x="3736270" y="1430900"/>
            <a:ext cx="2652888" cy="609600"/>
            <a:chOff x="3736270" y="1430900"/>
            <a:chExt cx="2652888" cy="609600"/>
          </a:xfrm>
        </p:grpSpPr>
        <p:sp>
          <p:nvSpPr>
            <p:cNvPr id="26" name="右弧形箭头 25"/>
            <p:cNvSpPr/>
            <p:nvPr/>
          </p:nvSpPr>
          <p:spPr bwMode="auto">
            <a:xfrm rot="3339248">
              <a:off x="4819040" y="350173"/>
              <a:ext cx="487347" cy="2652888"/>
            </a:xfrm>
            <a:prstGeom prst="curvedLeftArrow">
              <a:avLst/>
            </a:prstGeom>
            <a:solidFill>
              <a:srgbClr val="92D050"/>
            </a:solidFill>
            <a:ln w="28575" cap="flat" cmpd="sng" algn="ctr">
              <a:solidFill>
                <a:srgbClr val="92D05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27" name="图片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6946" y="1430900"/>
              <a:ext cx="609600" cy="609600"/>
            </a:xfrm>
            <a:prstGeom prst="rect">
              <a:avLst/>
            </a:prstGeom>
          </p:spPr>
        </p:pic>
      </p:grpSp>
      <p:sp>
        <p:nvSpPr>
          <p:cNvPr id="30" name="文本框 29"/>
          <p:cNvSpPr txBox="1"/>
          <p:nvPr/>
        </p:nvSpPr>
        <p:spPr>
          <a:xfrm>
            <a:off x="6295366" y="221604"/>
            <a:ext cx="2031325" cy="461665"/>
          </a:xfrm>
          <a:prstGeom prst="rect">
            <a:avLst/>
          </a:prstGeom>
          <a:noFill/>
        </p:spPr>
        <p:txBody>
          <a:bodyPr wrap="none" rtlCol="0">
            <a:spAutoFit/>
          </a:bodyPr>
          <a:lstStyle/>
          <a:p>
            <a:r>
              <a:rPr lang="zh-CN" altLang="en-US" dirty="0" smtClean="0"/>
              <a:t>车辆呼叫系统</a:t>
            </a:r>
            <a:endParaRPr lang="zh-CN" altLang="en-US" dirty="0"/>
          </a:p>
        </p:txBody>
      </p:sp>
      <p:grpSp>
        <p:nvGrpSpPr>
          <p:cNvPr id="33" name="组合 32"/>
          <p:cNvGrpSpPr/>
          <p:nvPr/>
        </p:nvGrpSpPr>
        <p:grpSpPr>
          <a:xfrm>
            <a:off x="837437" y="2575416"/>
            <a:ext cx="457200" cy="651203"/>
            <a:chOff x="56892" y="2381314"/>
            <a:chExt cx="457200" cy="651203"/>
          </a:xfrm>
        </p:grpSpPr>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92" y="2381314"/>
              <a:ext cx="457200" cy="457200"/>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0" y="2626168"/>
              <a:ext cx="406349" cy="406349"/>
            </a:xfrm>
            <a:prstGeom prst="rect">
              <a:avLst/>
            </a:prstGeom>
          </p:spPr>
        </p:pic>
      </p:grpSp>
      <p:pic>
        <p:nvPicPr>
          <p:cNvPr id="34" name="图片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2400" y="2783809"/>
            <a:ext cx="371475" cy="238125"/>
          </a:xfrm>
          <a:prstGeom prst="rect">
            <a:avLst/>
          </a:prstGeom>
        </p:spPr>
      </p:pic>
      <p:sp>
        <p:nvSpPr>
          <p:cNvPr id="2" name="文本框 1"/>
          <p:cNvSpPr txBox="1"/>
          <p:nvPr/>
        </p:nvSpPr>
        <p:spPr>
          <a:xfrm>
            <a:off x="6141477" y="6172200"/>
            <a:ext cx="2698175" cy="523220"/>
          </a:xfrm>
          <a:prstGeom prst="rect">
            <a:avLst/>
          </a:prstGeom>
          <a:noFill/>
        </p:spPr>
        <p:txBody>
          <a:bodyPr wrap="none" rtlCol="0">
            <a:spAutoFit/>
          </a:bodyPr>
          <a:lstStyle/>
          <a:p>
            <a:r>
              <a:rPr lang="zh-CN" altLang="en-US" sz="2800" dirty="0" smtClean="0">
                <a:solidFill>
                  <a:srgbClr val="C00000"/>
                </a:solidFill>
              </a:rPr>
              <a:t>全自动交通系统</a:t>
            </a:r>
            <a:endParaRPr lang="zh-CN" altLang="en-US" sz="2800" dirty="0">
              <a:solidFill>
                <a:srgbClr val="C00000"/>
              </a:solidFill>
            </a:endParaRPr>
          </a:p>
        </p:txBody>
      </p:sp>
    </p:spTree>
    <p:custDataLst>
      <p:tags r:id="rId1"/>
    </p:custDataLst>
    <p:extLst>
      <p:ext uri="{BB962C8B-B14F-4D97-AF65-F5344CB8AC3E}">
        <p14:creationId xmlns:p14="http://schemas.microsoft.com/office/powerpoint/2010/main" val="688490386"/>
      </p:ext>
    </p:extLst>
  </p:cSld>
  <p:clrMapOvr>
    <a:masterClrMapping/>
  </p:clrMapOvr>
  <mc:AlternateContent xmlns:mc="http://schemas.openxmlformats.org/markup-compatibility/2006" xmlns:p14="http://schemas.microsoft.com/office/powerpoint/2010/main">
    <mc:Choice Requires="p14">
      <p:transition spd="slow" p14:dur="2000" advTm="40896"/>
    </mc:Choice>
    <mc:Fallback xmlns="">
      <p:transition spd="slow" advTm="40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34"/>
                                        </p:tgtEl>
                                        <p:attrNameLst>
                                          <p:attrName>r</p:attrName>
                                        </p:attrNameLst>
                                      </p:cBhvr>
                                    </p:animRot>
                                    <p:animRot by="-240000">
                                      <p:cBhvr>
                                        <p:cTn id="15" dur="200" fill="hold">
                                          <p:stCondLst>
                                            <p:cond delay="200"/>
                                          </p:stCondLst>
                                        </p:cTn>
                                        <p:tgtEl>
                                          <p:spTgt spid="34"/>
                                        </p:tgtEl>
                                        <p:attrNameLst>
                                          <p:attrName>r</p:attrName>
                                        </p:attrNameLst>
                                      </p:cBhvr>
                                    </p:animRot>
                                    <p:animRot by="240000">
                                      <p:cBhvr>
                                        <p:cTn id="16" dur="200" fill="hold">
                                          <p:stCondLst>
                                            <p:cond delay="400"/>
                                          </p:stCondLst>
                                        </p:cTn>
                                        <p:tgtEl>
                                          <p:spTgt spid="34"/>
                                        </p:tgtEl>
                                        <p:attrNameLst>
                                          <p:attrName>r</p:attrName>
                                        </p:attrNameLst>
                                      </p:cBhvr>
                                    </p:animRot>
                                    <p:animRot by="-240000">
                                      <p:cBhvr>
                                        <p:cTn id="17" dur="200" fill="hold">
                                          <p:stCondLst>
                                            <p:cond delay="600"/>
                                          </p:stCondLst>
                                        </p:cTn>
                                        <p:tgtEl>
                                          <p:spTgt spid="34"/>
                                        </p:tgtEl>
                                        <p:attrNameLst>
                                          <p:attrName>r</p:attrName>
                                        </p:attrNameLst>
                                      </p:cBhvr>
                                    </p:animRot>
                                    <p:animRot by="120000">
                                      <p:cBhvr>
                                        <p:cTn id="18" dur="200" fill="hold">
                                          <p:stCondLst>
                                            <p:cond delay="800"/>
                                          </p:stCondLst>
                                        </p:cTn>
                                        <p:tgtEl>
                                          <p:spTgt spid="3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8"/>
                                        </p:tgtEl>
                                      </p:cBhvr>
                                    </p:animEffect>
                                    <p:set>
                                      <p:cBhvr>
                                        <p:cTn id="31" dur="1" fill="hold">
                                          <p:stCondLst>
                                            <p:cond delay="499"/>
                                          </p:stCondLst>
                                        </p:cTn>
                                        <p:tgtEl>
                                          <p:spTgt spid="28"/>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9"/>
                                        </p:tgtEl>
                                      </p:cBhvr>
                                    </p:animEffect>
                                    <p:set>
                                      <p:cBhvr>
                                        <p:cTn id="40" dur="1" fill="hold">
                                          <p:stCondLst>
                                            <p:cond delay="499"/>
                                          </p:stCondLst>
                                        </p:cTn>
                                        <p:tgtEl>
                                          <p:spTgt spid="29"/>
                                        </p:tgtEl>
                                        <p:attrNameLst>
                                          <p:attrName>style.visibility</p:attrName>
                                        </p:attrNameLst>
                                      </p:cBhvr>
                                      <p:to>
                                        <p:strVal val="hidden"/>
                                      </p:to>
                                    </p:set>
                                  </p:childTnLst>
                                </p:cTn>
                              </p:par>
                            </p:childTnLst>
                          </p:cTn>
                        </p:par>
                        <p:par>
                          <p:cTn id="41" fill="hold">
                            <p:stCondLst>
                              <p:cond delay="500"/>
                            </p:stCondLst>
                            <p:childTnLst>
                              <p:par>
                                <p:cTn id="42" presetID="1" presetClass="exit" presetSubtype="0" fill="hold" nodeType="afterEffect">
                                  <p:stCondLst>
                                    <p:cond delay="0"/>
                                  </p:stCondLst>
                                  <p:childTnLst>
                                    <p:set>
                                      <p:cBhvr>
                                        <p:cTn id="43" dur="1" fill="hold">
                                          <p:stCondLst>
                                            <p:cond delay="0"/>
                                          </p:stCondLst>
                                        </p:cTn>
                                        <p:tgtEl>
                                          <p:spTgt spid="18"/>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nodeType="clickEffect">
                                  <p:stCondLst>
                                    <p:cond delay="0"/>
                                  </p:stCondLst>
                                  <p:childTnLst>
                                    <p:animMotion origin="layout" path="M -0.02274 0.02153 L -0.02274 0.02153 C -0.02378 0.02153 -0.03455 0.0213 -0.03837 0.02408 C -0.04045 0.0257 -0.04444 0.02963 -0.04444 0.02963 C -0.04444 0.03079 -0.0434 0.04723 -0.04132 0.04885 L -0.03837 0.05162 L -0.0342 0.05996 L -0.03212 0.06412 C -0.03385 0.07084 -0.03212 0.0676 -0.03941 0.07084 L -0.04548 0.07361 C -0.04653 0.07408 -0.04757 0.07454 -0.04861 0.075 C -0.05139 0.07593 -0.05416 0.07662 -0.05694 0.07778 C -0.05781 0.07824 -0.05885 0.07871 -0.05989 0.07917 C -0.06128 0.07963 -0.06267 0.07986 -0.06406 0.08056 C -0.06614 0.08125 -0.06823 0.08241 -0.07031 0.08334 L -0.07344 0.08473 L -0.07639 0.08588 L -0.07951 0.08727 C -0.08437 0.09167 -0.08142 0.08959 -0.08889 0.09283 C -0.08993 0.09329 -0.09097 0.09352 -0.09184 0.09422 C -0.09288 0.09514 -0.09392 0.0963 -0.09496 0.09699 C -0.09705 0.09815 -0.09913 0.09885 -0.10121 0.09977 L -0.10434 0.10116 C -0.11319 0.10903 -0.10191 0.09954 -0.11041 0.10533 C -0.11163 0.10602 -0.1125 0.10718 -0.11354 0.10787 C -0.11458 0.10857 -0.11562 0.1088 -0.11666 0.10926 C -0.11771 0.11019 -0.11857 0.11135 -0.11979 0.11204 C -0.12153 0.1132 -0.12535 0.11412 -0.12691 0.11482 C -0.12899 0.11574 -0.13107 0.11667 -0.13316 0.1176 L -0.14236 0.12176 L -0.14548 0.12315 C -0.14653 0.12361 -0.14757 0.12408 -0.14861 0.12454 C -0.15139 0.12547 -0.15416 0.12593 -0.15694 0.12732 C -0.15798 0.12778 -0.15885 0.12824 -0.15989 0.12848 C -0.16302 0.12917 -0.16614 0.1294 -0.16927 0.12986 C -0.17969 0.13334 -0.17482 0.13149 -0.18368 0.13542 C -0.18472 0.13588 -0.18594 0.13611 -0.1868 0.13681 C -0.18785 0.13774 -0.18871 0.13889 -0.18993 0.13959 C -0.19184 0.14074 -0.196 0.14236 -0.196 0.14236 C -0.19705 0.14329 -0.19809 0.14445 -0.19913 0.14514 C -0.20121 0.1463 -0.20347 0.1463 -0.20538 0.14792 C -0.20642 0.14885 -0.20729 0.15 -0.2085 0.15047 C -0.21041 0.15186 -0.21285 0.15162 -0.21458 0.15324 C -0.22205 0.15996 -0.2184 0.15811 -0.225 0.16019 C -0.22986 0.16459 -0.22691 0.1625 -0.2342 0.16574 C -0.23524 0.16621 -0.23646 0.16621 -0.23732 0.16713 C -0.24132 0.17061 -0.23923 0.16922 -0.24357 0.1713 C -0.24635 0.17037 -0.24965 0.17037 -0.25173 0.16713 C -0.25243 0.16598 -0.25225 0.16412 -0.25278 0.16297 C -0.2533 0.16158 -0.25434 0.16042 -0.25486 0.1588 C -0.25781 0.15 -0.25625 0.15209 -0.25798 0.14375 C -0.2585 0.14098 -0.25937 0.1382 -0.26007 0.13542 L -0.26094 0.13125 " pathEditMode="relative" ptsTypes="AAAAAAAAAAAAAAAAAAAAAAAAAAAAAAAAAAAAAAAAAAAAAAAAAAAAA">
                                      <p:cBhvr>
                                        <p:cTn id="49" dur="2000" fill="hold"/>
                                        <p:tgtEl>
                                          <p:spTgt spid="7"/>
                                        </p:tgtEl>
                                        <p:attrNameLst>
                                          <p:attrName>ppt_x</p:attrName>
                                          <p:attrName>ppt_y</p:attrName>
                                        </p:attrNameLst>
                                      </p:cBhvr>
                                    </p:animMotion>
                                  </p:childTnLst>
                                </p:cTn>
                              </p:par>
                            </p:childTnLst>
                          </p:cTn>
                        </p:par>
                        <p:par>
                          <p:cTn id="50" fill="hold">
                            <p:stCondLst>
                              <p:cond delay="2000"/>
                            </p:stCondLst>
                            <p:childTnLst>
                              <p:par>
                                <p:cTn id="51" presetID="1" presetClass="exit" presetSubtype="0" fill="hold" nodeType="afterEffect">
                                  <p:stCondLst>
                                    <p:cond delay="0"/>
                                  </p:stCondLst>
                                  <p:childTnLst>
                                    <p:set>
                                      <p:cBhvr>
                                        <p:cTn id="52" dur="1" fill="hold">
                                          <p:stCondLst>
                                            <p:cond delay="0"/>
                                          </p:stCondLst>
                                        </p:cTn>
                                        <p:tgtEl>
                                          <p:spTgt spid="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nodeType="clickEffect">
                                  <p:stCondLst>
                                    <p:cond delay="0"/>
                                  </p:stCondLst>
                                  <p:childTnLst>
                                    <p:animMotion origin="layout" path="M -1.38889E-6 -7.77778E-6 L -1.38889E-6 -7.77778E-6 C 0.00208 0.02546 -0.00052 -7.77778E-6 0.00295 0.02337 C 0.0033 0.02569 0.00312 0.02824 0.00399 0.03032 C 0.00469 0.03148 0.00607 0.03124 0.00712 0.03171 C 0.0092 0.03078 0.01146 0.03055 0.01337 0.02893 C 0.01441 0.028 0.01528 0.02661 0.01649 0.02615 C 0.0191 0.02476 0.02187 0.0243 0.02465 0.02337 C 0.0309 0.02129 0.02743 0.02268 0.03489 0.01921 L 0.03802 0.01782 C 0.03906 0.01736 0.04028 0.01736 0.04114 0.01643 C 0.04375 0.01411 0.04531 0.01249 0.04844 0.01087 C 0.04965 0.01041 0.05121 0.01018 0.05243 0.00972 C 0.05243 0.00972 0.06024 0.00624 0.0618 0.00555 C 0.06285 0.00509 0.06371 0.00439 0.06493 0.00416 L 0.06996 0.00277 C 0.07569 -0.00232 0.07048 0.00161 0.07934 -0.00139 C 0.08142 -0.00209 0.08333 -0.00325 0.08541 -0.00417 L 0.08854 -0.00556 C 0.08958 -0.00602 0.09062 -0.00649 0.09166 -0.00695 C 0.09774 -0.00903 0.09444 -0.00788 0.10191 -0.00973 L 0.11128 -0.01366 C 0.11232 -0.01413 0.11337 -0.01482 0.11441 -0.01505 C 0.12048 -0.01714 0.11701 -0.01621 0.12465 -0.01783 C 0.13351 -0.02269 0.12621 -0.01899 0.13385 -0.022 C 0.13489 -0.02246 0.13594 -0.02292 0.13698 -0.02339 C 0.13871 -0.02385 0.14045 -0.02408 0.14219 -0.02477 C 0.14427 -0.02547 0.14844 -0.02755 0.14844 -0.02755 C 0.15434 -0.03288 0.14861 -0.02825 0.15451 -0.03172 C 0.1559 -0.03241 0.15729 -0.0338 0.15868 -0.03426 C 0.16128 -0.03565 0.16423 -0.03589 0.16684 -0.03704 C 0.16788 -0.03751 0.1691 -0.03774 0.16996 -0.03843 C 0.17118 -0.03913 0.17205 -0.04051 0.17309 -0.04121 C 0.175 -0.04237 0.17726 -0.04306 0.17934 -0.04399 L 0.18541 -0.04676 C 0.18646 -0.04723 0.18767 -0.04746 0.18854 -0.04815 C 0.19687 -0.05371 0.19045 -0.04954 0.20503 -0.05764 C 0.20746 -0.05903 0.20972 -0.06065 0.21232 -0.06181 C 0.21441 -0.06274 0.21649 -0.06343 0.2184 -0.06459 C 0.21996 -0.06528 0.22118 -0.06667 0.22257 -0.06737 C 0.22396 -0.06806 0.22535 -0.06829 0.22673 -0.06876 C 0.22778 -0.06922 0.22882 -0.06968 0.22986 -0.07014 C 0.23611 -0.0757 0.22934 -0.07038 0.23698 -0.07431 C 0.23837 -0.07501 0.23976 -0.07616 0.24114 -0.07686 C 0.24375 -0.07848 0.24982 -0.08149 0.25243 -0.08241 C 0.26684 -0.08727 0.24479 -0.07987 0.2618 -0.08519 C 0.26458 -0.08612 0.26736 -0.08658 0.26996 -0.08797 C 0.27222 -0.08889 0.27396 -0.09098 0.27621 -0.09214 C 0.27847 -0.09329 0.28107 -0.09376 0.28333 -0.09491 C 0.28541 -0.09561 0.2875 -0.09676 0.28958 -0.09746 C 0.29323 -0.09908 0.29618 -0.09931 0.29982 -0.10163 C 0.30121 -0.10255 0.3026 -0.10348 0.30399 -0.1044 C 0.30503 -0.10533 0.3059 -0.10672 0.30712 -0.10718 C 0.30868 -0.10811 0.31059 -0.10811 0.31232 -0.10857 C 0.31441 -0.10996 0.31649 -0.11112 0.3184 -0.11274 C 0.31962 -0.11343 0.32048 -0.11459 0.32153 -0.11551 C 0.32257 -0.11598 0.32361 -0.11621 0.32465 -0.1169 C 0.32569 -0.1176 0.32656 -0.11876 0.32778 -0.11945 C 0.32864 -0.12014 0.32986 -0.12038 0.3309 -0.12084 C 0.33368 -0.12269 0.33628 -0.12454 0.33906 -0.12639 C 0.34045 -0.12732 0.34166 -0.12871 0.34323 -0.12917 L 0.34739 -0.13056 C 0.35625 -0.13843 0.34496 -0.12894 0.35347 -0.13473 C 0.35469 -0.13542 0.35555 -0.13658 0.3566 -0.13751 C 0.35764 -0.13797 0.35868 -0.1382 0.35972 -0.13889 C 0.36146 -0.13959 0.36302 -0.14075 0.36476 -0.14144 C 0.36614 -0.14214 0.36771 -0.14214 0.36892 -0.14283 C 0.37048 -0.14352 0.3717 -0.14491 0.37309 -0.14561 C 0.37708 -0.14769 0.38125 -0.14977 0.38541 -0.15116 L 0.39375 -0.15394 C 0.39479 -0.15533 0.39566 -0.15695 0.39687 -0.15811 C 0.39774 -0.1588 0.39896 -0.1588 0.39982 -0.1595 C 0.40729 -0.16366 0.40052 -0.16112 0.4092 -0.16343 C 0.41094 -0.16436 0.4125 -0.16551 0.41441 -0.16621 C 0.41562 -0.1669 0.41701 -0.16714 0.4184 -0.1676 C 0.42882 -0.17153 0.41285 -0.16598 0.42569 -0.17038 C 0.42673 -0.1713 0.4276 -0.17269 0.42882 -0.17315 C 0.43246 -0.17477 0.4408 -0.17616 0.44531 -0.17732 C 0.44705 -0.17778 0.44878 -0.17801 0.45035 -0.17871 C 0.45312 -0.1794 0.4559 -0.18102 0.45868 -0.18149 L 0.46684 -0.18264 C 0.46823 -0.18311 0.46962 -0.18357 0.47101 -0.18403 C 0.47309 -0.18496 0.47517 -0.18612 0.47726 -0.18681 C 0.47882 -0.18751 0.48073 -0.18774 0.48229 -0.1882 C 0.49132 -0.19306 0.48385 -0.18936 0.49166 -0.19237 C 0.4967 -0.19422 0.4934 -0.19352 0.49982 -0.19653 C 0.50226 -0.19746 0.50469 -0.19815 0.50712 -0.19931 C 0.51371 -0.20186 0.52048 -0.20371 0.52673 -0.20741 C 0.52986 -0.20926 0.53281 -0.21158 0.53594 -0.21297 C 0.53871 -0.21413 0.54149 -0.21459 0.54427 -0.21575 C 0.5526 -0.21945 0.55 -0.21968 0.55764 -0.22408 C 0.55955 -0.22501 0.5618 -0.2257 0.56389 -0.22663 C 0.56476 -0.22709 0.56597 -0.22755 0.56684 -0.22801 C 0.58055 -0.23727 0.56354 -0.22616 0.57413 -0.23218 C 0.57552 -0.23311 0.57673 -0.23426 0.5783 -0.23496 C 0.57986 -0.23565 0.5816 -0.23589 0.58333 -0.23635 C 0.58611 -0.23889 0.58732 -0.24005 0.59062 -0.2419 C 0.59271 -0.24283 0.59687 -0.24468 0.59687 -0.24468 C 0.60573 -0.25255 0.59444 -0.24306 0.60295 -0.24862 C 0.60416 -0.24954 0.60486 -0.2507 0.60607 -0.25139 C 0.60798 -0.25255 0.61024 -0.25325 0.61232 -0.25417 L 0.61528 -0.25556 C 0.61666 -0.25695 0.61788 -0.25857 0.61944 -0.25973 L 0.62882 -0.26389 L 0.63489 -0.26667 L 0.63802 -0.26783 C 0.63871 -0.26667 0.63958 -0.26528 0.6401 -0.26389 C 0.64097 -0.26112 0.64149 -0.25834 0.64219 -0.25556 L 0.64323 -0.25139 C 0.64357 -0.25001 0.64375 -0.24862 0.64427 -0.24723 C 0.64496 -0.24561 0.64548 -0.24352 0.64635 -0.2419 C 0.64687 -0.24051 0.64791 -0.23913 0.64826 -0.23774 C 0.64913 -0.23496 0.64965 -0.23218 0.65035 -0.2294 L 0.65243 -0.2213 C 0.65278 -0.21991 0.65295 -0.21829 0.65347 -0.21714 L 0.65555 -0.21297 C 0.65712 -0.20695 0.65677 -0.20857 0.65764 -0.2007 C 0.65937 -0.18311 0.65833 -0.18751 0.65972 -0.16482 C 0.65989 -0.16112 0.66041 -0.15764 0.66076 -0.15394 C 0.66146 -0.14283 0.66163 -0.13565 0.66285 -0.12501 C 0.66493 -0.10533 0.66267 -0.13264 0.66476 -0.10996 C 0.66528 -0.10533 0.66545 -0.1007 0.6658 -0.0963 C 0.66614 -0.08658 0.66562 -0.07686 0.66684 -0.06737 C 0.66701 -0.06575 0.66805 -0.07038 0.66892 -0.07153 C 0.67083 -0.07362 0.67274 -0.07593 0.67517 -0.07686 L 0.68125 -0.07964 C 0.68715 -0.07917 0.69305 -0.0794 0.69878 -0.07825 C 0.70104 -0.07801 0.70295 -0.07639 0.70503 -0.07547 L 0.70816 -0.07431 C 0.7092 -0.07385 0.71024 -0.07315 0.71128 -0.07292 C 0.71753 -0.07084 0.71406 -0.072 0.72153 -0.06876 L 0.72465 -0.06737 C 0.72569 -0.06644 0.72656 -0.06528 0.72778 -0.06459 C 0.73055 -0.0632 0.73333 -0.06389 0.73594 -0.06181 C 0.73819 -0.06019 0.74219 -0.05626 0.74219 -0.05626 C 0.74253 -0.05487 0.74236 -0.05325 0.74323 -0.05232 C 0.74392 -0.05116 0.74635 -0.05093 0.74635 -0.05093 " pathEditMode="relative" ptsTypes="AAAAAAAAAAAAAAAAAAAAAAAAAAAAAAAAAAAAAAAAAAAAAAAAAAAAAAAAAAAAAAAAAAAAAAAAAAAAAAAAAAAAAAAAAAAAAAAAAAAAAAAAAAAAAAAAAAAAAAAAAAAAAAAAAAAAAAAAA">
                                      <p:cBhvr>
                                        <p:cTn id="61" dur="5000" fill="hold"/>
                                        <p:tgtEl>
                                          <p:spTgt spid="3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pPr lvl="0"/>
            <a:r>
              <a:rPr lang="zh-CN" altLang="zh-CN" dirty="0" smtClean="0">
                <a:effectLst>
                  <a:glow>
                    <a:srgbClr val="000000"/>
                  </a:glow>
                  <a:outerShdw sx="0" sy="0">
                    <a:srgbClr val="000000"/>
                  </a:outerShdw>
                  <a:reflection stA="0" endPos="0" fadeDir="0" sx="0" sy="0"/>
                </a:effectLst>
              </a:rPr>
              <a:t>聚类</a:t>
            </a:r>
            <a:r>
              <a:rPr lang="zh-CN" altLang="zh-CN" dirty="0">
                <a:effectLst>
                  <a:glow>
                    <a:srgbClr val="000000"/>
                  </a:glow>
                  <a:outerShdw sx="0" sy="0">
                    <a:srgbClr val="000000"/>
                  </a:outerShdw>
                  <a:reflection stA="0" endPos="0" fadeDir="0" sx="0" sy="0"/>
                </a:effectLst>
              </a:rPr>
              <a:t>贪婪遗传算法</a:t>
            </a:r>
            <a:br>
              <a:rPr lang="zh-CN" altLang="zh-CN" dirty="0">
                <a:effectLst>
                  <a:glow>
                    <a:srgbClr val="000000"/>
                  </a:glow>
                  <a:outerShdw sx="0" sy="0">
                    <a:srgbClr val="000000"/>
                  </a:outerShdw>
                  <a:reflection stA="0" endPos="0" fadeDir="0" sx="0" sy="0"/>
                </a:effectLst>
              </a:rPr>
            </a:br>
            <a:endParaRPr lang="zh-CN" altLang="en-US" dirty="0"/>
          </a:p>
        </p:txBody>
      </p:sp>
      <p:sp>
        <p:nvSpPr>
          <p:cNvPr id="3" name="内容占位符 2"/>
          <p:cNvSpPr>
            <a:spLocks noGrp="1"/>
          </p:cNvSpPr>
          <p:nvPr>
            <p:ph idx="1"/>
          </p:nvPr>
        </p:nvSpPr>
        <p:spPr>
          <a:xfrm>
            <a:off x="152400" y="868363"/>
            <a:ext cx="8229600" cy="1562963"/>
          </a:xfrm>
        </p:spPr>
        <p:txBody>
          <a:bodyPr/>
          <a:lstStyle/>
          <a:p>
            <a:r>
              <a:rPr lang="zh-CN" altLang="en-US" dirty="0" smtClean="0"/>
              <a:t>遗传算法</a:t>
            </a:r>
            <a:endParaRPr lang="en-US" altLang="zh-CN" dirty="0" smtClean="0"/>
          </a:p>
          <a:p>
            <a:pPr lvl="1"/>
            <a:r>
              <a:rPr lang="zh-CN" altLang="en-US" sz="2000" dirty="0" smtClean="0"/>
              <a:t>使用直观，操作简便</a:t>
            </a:r>
            <a:endParaRPr lang="en-US" altLang="zh-CN" sz="2000" dirty="0" smtClean="0"/>
          </a:p>
          <a:p>
            <a:pPr lvl="1"/>
            <a:r>
              <a:rPr lang="zh-CN" altLang="en-US" sz="2000" dirty="0" smtClean="0"/>
              <a:t>具有不错的平均处理性能</a:t>
            </a:r>
            <a:endParaRPr lang="en-US" altLang="zh-CN" sz="2000" dirty="0" smtClean="0">
              <a:solidFill>
                <a:srgbClr val="FF0000"/>
              </a:solidFill>
            </a:endParaRPr>
          </a:p>
          <a:p>
            <a:pPr marL="628650" lvl="1" indent="0">
              <a:buNone/>
            </a:pPr>
            <a:endParaRPr lang="en-US" altLang="zh-CN" sz="2000" dirty="0">
              <a:solidFill>
                <a:srgbClr val="FF0000"/>
              </a:solidFill>
            </a:endParaRPr>
          </a:p>
        </p:txBody>
      </p:sp>
      <p:sp>
        <p:nvSpPr>
          <p:cNvPr id="5" name="矩形 4"/>
          <p:cNvSpPr/>
          <p:nvPr/>
        </p:nvSpPr>
        <p:spPr>
          <a:xfrm>
            <a:off x="4800600" y="1474857"/>
            <a:ext cx="4572000" cy="707886"/>
          </a:xfrm>
          <a:prstGeom prst="rect">
            <a:avLst/>
          </a:prstGeom>
        </p:spPr>
        <p:txBody>
          <a:bodyPr>
            <a:spAutoFit/>
          </a:bodyPr>
          <a:lstStyle/>
          <a:p>
            <a:pPr lvl="1"/>
            <a:r>
              <a:rPr lang="zh-CN" altLang="en-US" sz="2000" dirty="0">
                <a:solidFill>
                  <a:srgbClr val="132584"/>
                </a:solidFill>
              </a:rPr>
              <a:t>容易陷入</a:t>
            </a:r>
            <a:r>
              <a:rPr lang="zh-CN" altLang="en-US" sz="2000" dirty="0">
                <a:solidFill>
                  <a:srgbClr val="FF0000"/>
                </a:solidFill>
              </a:rPr>
              <a:t>局部最优</a:t>
            </a:r>
            <a:endParaRPr lang="en-US" altLang="zh-CN" sz="2000" dirty="0">
              <a:solidFill>
                <a:srgbClr val="FF0000"/>
              </a:solidFill>
            </a:endParaRPr>
          </a:p>
          <a:p>
            <a:pPr lvl="1"/>
            <a:r>
              <a:rPr lang="zh-CN" altLang="en-US" sz="2000" dirty="0">
                <a:solidFill>
                  <a:srgbClr val="132584"/>
                </a:solidFill>
              </a:rPr>
              <a:t>稳定性</a:t>
            </a:r>
            <a:r>
              <a:rPr lang="zh-CN" altLang="en-US" sz="2000" dirty="0">
                <a:solidFill>
                  <a:srgbClr val="FF0000"/>
                </a:solidFill>
              </a:rPr>
              <a:t>差</a:t>
            </a:r>
            <a:endParaRPr lang="en-US" altLang="zh-CN" sz="2000" dirty="0">
              <a:solidFill>
                <a:srgbClr val="FF0000"/>
              </a:solidFill>
            </a:endParaRPr>
          </a:p>
        </p:txBody>
      </p:sp>
      <p:sp>
        <p:nvSpPr>
          <p:cNvPr id="6" name="右箭头 5"/>
          <p:cNvSpPr/>
          <p:nvPr/>
        </p:nvSpPr>
        <p:spPr bwMode="auto">
          <a:xfrm>
            <a:off x="4267200" y="1676400"/>
            <a:ext cx="457200" cy="304800"/>
          </a:xfrm>
          <a:prstGeom prst="right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7" name="右箭头 6"/>
          <p:cNvSpPr/>
          <p:nvPr/>
        </p:nvSpPr>
        <p:spPr bwMode="auto">
          <a:xfrm>
            <a:off x="4267200" y="3429000"/>
            <a:ext cx="457200" cy="304800"/>
          </a:xfrm>
          <a:prstGeom prst="right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8" name="矩形 7"/>
          <p:cNvSpPr/>
          <p:nvPr/>
        </p:nvSpPr>
        <p:spPr>
          <a:xfrm>
            <a:off x="4800600" y="3227457"/>
            <a:ext cx="2895600" cy="707886"/>
          </a:xfrm>
          <a:prstGeom prst="rect">
            <a:avLst/>
          </a:prstGeom>
        </p:spPr>
        <p:txBody>
          <a:bodyPr wrap="square">
            <a:spAutoFit/>
          </a:bodyPr>
          <a:lstStyle/>
          <a:p>
            <a:pPr lvl="1"/>
            <a:r>
              <a:rPr lang="zh-CN" altLang="en-US" sz="2000" dirty="0" smtClean="0">
                <a:solidFill>
                  <a:srgbClr val="132584"/>
                </a:solidFill>
              </a:rPr>
              <a:t>平均性能</a:t>
            </a:r>
            <a:r>
              <a:rPr lang="zh-CN" altLang="en-US" sz="2000" dirty="0" smtClean="0">
                <a:solidFill>
                  <a:srgbClr val="FF0000"/>
                </a:solidFill>
              </a:rPr>
              <a:t>较差</a:t>
            </a:r>
            <a:endParaRPr lang="en-US" altLang="zh-CN" sz="2000" dirty="0" smtClean="0">
              <a:solidFill>
                <a:srgbClr val="FF0000"/>
              </a:solidFill>
            </a:endParaRPr>
          </a:p>
          <a:p>
            <a:pPr lvl="1"/>
            <a:r>
              <a:rPr lang="zh-CN" altLang="en-US" sz="2000" dirty="0" smtClean="0">
                <a:solidFill>
                  <a:srgbClr val="132584"/>
                </a:solidFill>
              </a:rPr>
              <a:t>部分请求</a:t>
            </a:r>
            <a:r>
              <a:rPr lang="zh-CN" altLang="en-US" sz="2000" dirty="0" smtClean="0">
                <a:solidFill>
                  <a:srgbClr val="FF0000"/>
                </a:solidFill>
              </a:rPr>
              <a:t>饿死</a:t>
            </a:r>
            <a:endParaRPr lang="en-US" altLang="zh-CN" sz="2000" dirty="0">
              <a:solidFill>
                <a:srgbClr val="FF0000"/>
              </a:solidFill>
            </a:endParaRPr>
          </a:p>
        </p:txBody>
      </p:sp>
      <p:sp>
        <p:nvSpPr>
          <p:cNvPr id="9" name="矩形 8"/>
          <p:cNvSpPr/>
          <p:nvPr/>
        </p:nvSpPr>
        <p:spPr>
          <a:xfrm>
            <a:off x="2586176" y="5030833"/>
            <a:ext cx="3057247" cy="523220"/>
          </a:xfrm>
          <a:prstGeom prst="rect">
            <a:avLst/>
          </a:prstGeom>
        </p:spPr>
        <p:txBody>
          <a:bodyPr wrap="none">
            <a:spAutoFit/>
          </a:bodyPr>
          <a:lstStyle/>
          <a:p>
            <a:pPr marL="0" lvl="1">
              <a:buSzPct val="120000"/>
            </a:pPr>
            <a:r>
              <a:rPr lang="zh-CN" altLang="zh-CN" sz="2800" dirty="0">
                <a:solidFill>
                  <a:srgbClr val="FF0000"/>
                </a:solidFill>
              </a:rPr>
              <a:t>聚类贪婪遗传算法</a:t>
            </a:r>
            <a:endParaRPr lang="zh-CN" altLang="en-US" sz="2800" dirty="0">
              <a:solidFill>
                <a:srgbClr val="FF0000"/>
              </a:solidFill>
            </a:endParaRPr>
          </a:p>
        </p:txBody>
      </p:sp>
      <p:sp>
        <p:nvSpPr>
          <p:cNvPr id="10" name="左大括号 9"/>
          <p:cNvSpPr/>
          <p:nvPr/>
        </p:nvSpPr>
        <p:spPr bwMode="auto">
          <a:xfrm rot="16200000">
            <a:off x="3819023" y="669395"/>
            <a:ext cx="591554" cy="6991352"/>
          </a:xfrm>
          <a:prstGeom prst="leftBrace">
            <a:avLst>
              <a:gd name="adj1" fmla="val 40990"/>
              <a:gd name="adj2" fmla="val 50000"/>
            </a:avLst>
          </a:prstGeom>
          <a:solidFill>
            <a:schemeClr val="bg1"/>
          </a:solid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1" name="内容占位符 2"/>
          <p:cNvSpPr txBox="1">
            <a:spLocks/>
          </p:cNvSpPr>
          <p:nvPr/>
        </p:nvSpPr>
        <p:spPr bwMode="auto">
          <a:xfrm>
            <a:off x="184355" y="2660984"/>
            <a:ext cx="3930445" cy="153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dirty="0" smtClean="0"/>
              <a:t>贪婪算法</a:t>
            </a:r>
            <a:endParaRPr lang="en-US" altLang="zh-CN" dirty="0" smtClean="0"/>
          </a:p>
          <a:p>
            <a:pPr lvl="1"/>
            <a:r>
              <a:rPr lang="zh-CN" altLang="en-US" sz="2000" dirty="0" smtClean="0"/>
              <a:t>使用直观，操作简便</a:t>
            </a:r>
            <a:endParaRPr lang="en-US" altLang="zh-CN" sz="2000" dirty="0" smtClean="0"/>
          </a:p>
          <a:p>
            <a:pPr lvl="1"/>
            <a:r>
              <a:rPr lang="zh-CN" altLang="en-US" sz="2000" dirty="0" smtClean="0"/>
              <a:t>响应及时性较好</a:t>
            </a:r>
            <a:endParaRPr lang="en-US" altLang="zh-CN" sz="2000" dirty="0" smtClean="0"/>
          </a:p>
          <a:p>
            <a:pPr lvl="1"/>
            <a:endParaRPr lang="en-US" altLang="zh-CN" sz="2000" dirty="0" smtClean="0">
              <a:solidFill>
                <a:srgbClr val="FF0000"/>
              </a:solidFill>
            </a:endParaRPr>
          </a:p>
          <a:p>
            <a:pPr marL="628650" lvl="1" indent="0">
              <a:buFontTx/>
              <a:buNone/>
            </a:pPr>
            <a:endParaRPr lang="en-US" altLang="zh-CN" sz="2000" dirty="0">
              <a:solidFill>
                <a:srgbClr val="FF0000"/>
              </a:solidFill>
            </a:endParaRPr>
          </a:p>
        </p:txBody>
      </p:sp>
      <p:grpSp>
        <p:nvGrpSpPr>
          <p:cNvPr id="12" name="组合 11"/>
          <p:cNvGrpSpPr/>
          <p:nvPr/>
        </p:nvGrpSpPr>
        <p:grpSpPr>
          <a:xfrm>
            <a:off x="5593584" y="4322947"/>
            <a:ext cx="2919206" cy="1938992"/>
            <a:chOff x="5593584" y="2172189"/>
            <a:chExt cx="2919206" cy="1938992"/>
          </a:xfrm>
        </p:grpSpPr>
        <p:sp>
          <p:nvSpPr>
            <p:cNvPr id="14" name="左大括号 13"/>
            <p:cNvSpPr/>
            <p:nvPr/>
          </p:nvSpPr>
          <p:spPr bwMode="auto">
            <a:xfrm>
              <a:off x="5593584" y="2216585"/>
              <a:ext cx="526819" cy="1894596"/>
            </a:xfrm>
            <a:prstGeom prst="leftBrace">
              <a:avLst>
                <a:gd name="adj1" fmla="val 32142"/>
                <a:gd name="adj2" fmla="val 50000"/>
              </a:avLst>
            </a:prstGeom>
            <a:solidFill>
              <a:schemeClr val="bg1"/>
            </a:solid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132584"/>
                </a:solidFill>
                <a:effectLst/>
                <a:latin typeface="Arial" panose="020B0604020202020204" pitchFamily="34" charset="0"/>
                <a:ea typeface="黑体" panose="02010609060101010101" pitchFamily="49" charset="-122"/>
              </a:endParaRPr>
            </a:p>
          </p:txBody>
        </p:sp>
        <p:sp>
          <p:nvSpPr>
            <p:cNvPr id="15" name="文本框 14"/>
            <p:cNvSpPr txBox="1"/>
            <p:nvPr/>
          </p:nvSpPr>
          <p:spPr>
            <a:xfrm>
              <a:off x="6019800" y="2172189"/>
              <a:ext cx="2492990" cy="1938992"/>
            </a:xfrm>
            <a:prstGeom prst="rect">
              <a:avLst/>
            </a:prstGeom>
            <a:noFill/>
          </p:spPr>
          <p:txBody>
            <a:bodyPr wrap="none" rtlCol="0">
              <a:spAutoFit/>
            </a:bodyPr>
            <a:lstStyle/>
            <a:p>
              <a:pPr>
                <a:lnSpc>
                  <a:spcPct val="150000"/>
                </a:lnSpc>
              </a:pPr>
              <a:r>
                <a:rPr lang="zh-CN" altLang="en-US" sz="2000" dirty="0" smtClean="0">
                  <a:solidFill>
                    <a:srgbClr val="132584"/>
                  </a:solidFill>
                </a:rPr>
                <a:t>基于历史数据</a:t>
              </a:r>
              <a:r>
                <a:rPr lang="zh-CN" altLang="en-US" sz="2000" dirty="0" smtClean="0">
                  <a:solidFill>
                    <a:srgbClr val="FF0000"/>
                  </a:solidFill>
                </a:rPr>
                <a:t>统计</a:t>
              </a:r>
              <a:endParaRPr lang="en-US" altLang="zh-CN" sz="2000" dirty="0" smtClean="0">
                <a:solidFill>
                  <a:srgbClr val="FF0000"/>
                </a:solidFill>
              </a:endParaRPr>
            </a:p>
            <a:p>
              <a:pPr>
                <a:lnSpc>
                  <a:spcPct val="150000"/>
                </a:lnSpc>
              </a:pPr>
              <a:r>
                <a:rPr lang="zh-CN" altLang="en-US" sz="2000" dirty="0">
                  <a:solidFill>
                    <a:srgbClr val="132584"/>
                  </a:solidFill>
                </a:rPr>
                <a:t>区分</a:t>
              </a:r>
              <a:r>
                <a:rPr lang="zh-CN" altLang="en-US" sz="2000" dirty="0">
                  <a:solidFill>
                    <a:srgbClr val="FF0000"/>
                  </a:solidFill>
                </a:rPr>
                <a:t>高低频</a:t>
              </a:r>
              <a:r>
                <a:rPr lang="zh-CN" altLang="en-US" sz="2000" dirty="0">
                  <a:solidFill>
                    <a:srgbClr val="132584"/>
                  </a:solidFill>
                </a:rPr>
                <a:t>呼叫</a:t>
              </a:r>
              <a:r>
                <a:rPr lang="zh-CN" altLang="en-US" sz="2000" dirty="0" smtClean="0">
                  <a:solidFill>
                    <a:srgbClr val="132584"/>
                  </a:solidFill>
                </a:rPr>
                <a:t>站点</a:t>
              </a:r>
              <a:endParaRPr lang="en-US" altLang="zh-CN" sz="2000" dirty="0" smtClean="0">
                <a:solidFill>
                  <a:srgbClr val="132584"/>
                </a:solidFill>
              </a:endParaRPr>
            </a:p>
            <a:p>
              <a:pPr>
                <a:lnSpc>
                  <a:spcPct val="150000"/>
                </a:lnSpc>
              </a:pPr>
              <a:r>
                <a:rPr lang="zh-CN" altLang="en-US" sz="2000" dirty="0" smtClean="0">
                  <a:solidFill>
                    <a:srgbClr val="132584"/>
                  </a:solidFill>
                </a:rPr>
                <a:t>高频</a:t>
              </a:r>
              <a:r>
                <a:rPr lang="zh-CN" altLang="en-US" sz="2000" dirty="0">
                  <a:solidFill>
                    <a:srgbClr val="132584"/>
                  </a:solidFill>
                </a:rPr>
                <a:t>呼叫</a:t>
              </a:r>
              <a:r>
                <a:rPr lang="zh-CN" altLang="en-US" sz="2000" dirty="0" smtClean="0">
                  <a:solidFill>
                    <a:srgbClr val="132584"/>
                  </a:solidFill>
                </a:rPr>
                <a:t>站点</a:t>
              </a:r>
              <a:r>
                <a:rPr lang="zh-CN" altLang="en-US" sz="2000" dirty="0" smtClean="0">
                  <a:solidFill>
                    <a:srgbClr val="FF0000"/>
                  </a:solidFill>
                </a:rPr>
                <a:t>聚类</a:t>
              </a:r>
              <a:endParaRPr lang="en-US" altLang="zh-CN" sz="2000" dirty="0" smtClean="0">
                <a:solidFill>
                  <a:srgbClr val="FF0000"/>
                </a:solidFill>
              </a:endParaRPr>
            </a:p>
            <a:p>
              <a:pPr>
                <a:lnSpc>
                  <a:spcPct val="150000"/>
                </a:lnSpc>
              </a:pPr>
              <a:r>
                <a:rPr lang="zh-CN" altLang="en-US" sz="2000" dirty="0">
                  <a:solidFill>
                    <a:srgbClr val="FF0000"/>
                  </a:solidFill>
                </a:rPr>
                <a:t>动态</a:t>
              </a:r>
              <a:r>
                <a:rPr lang="zh-CN" altLang="en-US" sz="2000" dirty="0">
                  <a:solidFill>
                    <a:srgbClr val="132584"/>
                  </a:solidFill>
                </a:rPr>
                <a:t>分配车辆</a:t>
              </a:r>
              <a:endParaRPr lang="en-US" altLang="zh-CN" sz="2000" dirty="0">
                <a:solidFill>
                  <a:srgbClr val="132584"/>
                </a:solidFill>
              </a:endParaRPr>
            </a:p>
          </p:txBody>
        </p:sp>
      </p:grpSp>
    </p:spTree>
    <p:custDataLst>
      <p:tags r:id="rId1"/>
    </p:custDataLst>
    <p:extLst>
      <p:ext uri="{BB962C8B-B14F-4D97-AF65-F5344CB8AC3E}">
        <p14:creationId xmlns:p14="http://schemas.microsoft.com/office/powerpoint/2010/main" val="1324465727"/>
      </p:ext>
    </p:extLst>
  </p:cSld>
  <p:clrMapOvr>
    <a:masterClrMapping/>
  </p:clrMapOvr>
  <mc:AlternateContent xmlns:mc="http://schemas.openxmlformats.org/markup-compatibility/2006" xmlns:p14="http://schemas.microsoft.com/office/powerpoint/2010/main">
    <mc:Choice Requires="p14">
      <p:transition spd="slow" p14:dur="2000" advTm="24795"/>
    </mc:Choice>
    <mc:Fallback xmlns="">
      <p:transition spd="slow" advTm="24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pPr lvl="0"/>
            <a:r>
              <a:rPr lang="zh-CN" altLang="zh-CN" dirty="0" smtClean="0"/>
              <a:t>聚</a:t>
            </a:r>
            <a:r>
              <a:rPr lang="zh-CN" altLang="zh-CN" dirty="0"/>
              <a:t>类贪婪遗传算法</a:t>
            </a:r>
            <a:br>
              <a:rPr lang="zh-CN" altLang="zh-CN" dirty="0"/>
            </a:br>
            <a:endParaRPr lang="zh-CN" altLang="en-US" dirty="0"/>
          </a:p>
        </p:txBody>
      </p:sp>
      <p:sp>
        <p:nvSpPr>
          <p:cNvPr id="6" name="文本框 5"/>
          <p:cNvSpPr txBox="1"/>
          <p:nvPr/>
        </p:nvSpPr>
        <p:spPr>
          <a:xfrm>
            <a:off x="1219200" y="6488668"/>
            <a:ext cx="3810000" cy="369332"/>
          </a:xfrm>
          <a:prstGeom prst="rect">
            <a:avLst/>
          </a:prstGeom>
          <a:noFill/>
        </p:spPr>
        <p:txBody>
          <a:bodyPr wrap="square" rtlCol="0">
            <a:spAutoFit/>
          </a:bodyPr>
          <a:lstStyle/>
          <a:p>
            <a:r>
              <a:rPr lang="zh-CN" altLang="zh-CN" sz="1800" dirty="0"/>
              <a:t>聚类贪婪遗传算法流程图</a:t>
            </a:r>
            <a:endParaRPr lang="zh-CN" altLang="en-US" sz="1800" dirty="0"/>
          </a:p>
        </p:txBody>
      </p:sp>
      <p:sp>
        <p:nvSpPr>
          <p:cNvPr id="7" name="文本框 6"/>
          <p:cNvSpPr txBox="1"/>
          <p:nvPr/>
        </p:nvSpPr>
        <p:spPr>
          <a:xfrm>
            <a:off x="5334000" y="2133600"/>
            <a:ext cx="3657600" cy="3046988"/>
          </a:xfrm>
          <a:prstGeom prst="rect">
            <a:avLst/>
          </a:prstGeom>
          <a:noFill/>
        </p:spPr>
        <p:txBody>
          <a:bodyPr wrap="square" rtlCol="0">
            <a:spAutoFit/>
          </a:bodyPr>
          <a:lstStyle/>
          <a:p>
            <a:r>
              <a:rPr lang="zh-CN" altLang="en-US" dirty="0" smtClean="0">
                <a:solidFill>
                  <a:srgbClr val="132584"/>
                </a:solidFill>
              </a:rPr>
              <a:t>核心思想：</a:t>
            </a:r>
            <a:endParaRPr lang="en-US" altLang="zh-CN" dirty="0" smtClean="0">
              <a:solidFill>
                <a:srgbClr val="132584"/>
              </a:solidFill>
            </a:endParaRPr>
          </a:p>
          <a:p>
            <a:endParaRPr lang="en-US" altLang="zh-CN" dirty="0" smtClean="0">
              <a:solidFill>
                <a:srgbClr val="132584"/>
              </a:solidFill>
            </a:endParaRPr>
          </a:p>
          <a:p>
            <a:r>
              <a:rPr lang="en-US" altLang="zh-CN" dirty="0" smtClean="0">
                <a:solidFill>
                  <a:srgbClr val="132584"/>
                </a:solidFill>
              </a:rPr>
              <a:t>1.</a:t>
            </a:r>
            <a:r>
              <a:rPr lang="zh-CN" altLang="en-US" dirty="0" smtClean="0">
                <a:solidFill>
                  <a:srgbClr val="132584"/>
                </a:solidFill>
              </a:rPr>
              <a:t>部分无人车在高频站点聚类中按照贪婪算法策略行驶</a:t>
            </a:r>
            <a:endParaRPr lang="en-US" altLang="zh-CN" dirty="0">
              <a:solidFill>
                <a:srgbClr val="132584"/>
              </a:solidFill>
            </a:endParaRPr>
          </a:p>
          <a:p>
            <a:endParaRPr lang="en-US" altLang="zh-CN" dirty="0" smtClean="0">
              <a:solidFill>
                <a:srgbClr val="132584"/>
              </a:solidFill>
            </a:endParaRPr>
          </a:p>
          <a:p>
            <a:r>
              <a:rPr lang="en-US" altLang="zh-CN" dirty="0" smtClean="0">
                <a:solidFill>
                  <a:srgbClr val="132584"/>
                </a:solidFill>
              </a:rPr>
              <a:t>2.</a:t>
            </a:r>
            <a:r>
              <a:rPr lang="zh-CN" altLang="en-US" dirty="0" smtClean="0">
                <a:solidFill>
                  <a:srgbClr val="132584"/>
                </a:solidFill>
              </a:rPr>
              <a:t>部分无人车在全部站点中按照遗传算法路径行驶</a:t>
            </a:r>
            <a:endParaRPr lang="zh-CN" altLang="en-US" dirty="0">
              <a:solidFill>
                <a:srgbClr val="132584"/>
              </a:solidFill>
            </a:endParaRPr>
          </a:p>
        </p:txBody>
      </p:sp>
      <p:pic>
        <p:nvPicPr>
          <p:cNvPr id="3" name="图片 2"/>
          <p:cNvPicPr>
            <a:picLocks noChangeAspect="1"/>
          </p:cNvPicPr>
          <p:nvPr/>
        </p:nvPicPr>
        <p:blipFill>
          <a:blip r:embed="rId3"/>
          <a:stretch>
            <a:fillRect/>
          </a:stretch>
        </p:blipFill>
        <p:spPr>
          <a:xfrm>
            <a:off x="304800" y="928575"/>
            <a:ext cx="4953000" cy="5552719"/>
          </a:xfrm>
          <a:prstGeom prst="rect">
            <a:avLst/>
          </a:prstGeom>
        </p:spPr>
      </p:pic>
    </p:spTree>
    <p:extLst>
      <p:ext uri="{BB962C8B-B14F-4D97-AF65-F5344CB8AC3E}">
        <p14:creationId xmlns:p14="http://schemas.microsoft.com/office/powerpoint/2010/main" val="2710801235"/>
      </p:ext>
    </p:extLst>
  </p:cSld>
  <p:clrMapOvr>
    <a:masterClrMapping/>
  </p:clrMapOvr>
  <mc:AlternateContent xmlns:mc="http://schemas.openxmlformats.org/markup-compatibility/2006" xmlns:p14="http://schemas.microsoft.com/office/powerpoint/2010/main">
    <mc:Choice Requires="p14">
      <p:transition spd="slow" p14:dur="2000" advTm="47187"/>
    </mc:Choice>
    <mc:Fallback xmlns="">
      <p:transition spd="slow" advTm="47187"/>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zh-CN" dirty="0"/>
              <a:t>聚类贪婪遗传算法</a:t>
            </a:r>
            <a:endParaRPr lang="zh-CN" altLang="en-US" dirty="0"/>
          </a:p>
        </p:txBody>
      </p:sp>
      <p:sp>
        <p:nvSpPr>
          <p:cNvPr id="3" name="内容占位符 2"/>
          <p:cNvSpPr>
            <a:spLocks noGrp="1"/>
          </p:cNvSpPr>
          <p:nvPr>
            <p:ph idx="1"/>
          </p:nvPr>
        </p:nvSpPr>
        <p:spPr>
          <a:xfrm>
            <a:off x="431800" y="1268413"/>
            <a:ext cx="8229600" cy="560387"/>
          </a:xfrm>
        </p:spPr>
        <p:txBody>
          <a:bodyPr/>
          <a:lstStyle/>
          <a:p>
            <a:r>
              <a:rPr lang="zh-CN" altLang="en-US" dirty="0" smtClean="0">
                <a:solidFill>
                  <a:srgbClr val="FF0000"/>
                </a:solidFill>
              </a:rPr>
              <a:t>高频</a:t>
            </a:r>
            <a:r>
              <a:rPr lang="zh-CN" altLang="en-US" dirty="0" smtClean="0"/>
              <a:t>呼叫站点</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431800" y="1838077"/>
                <a:ext cx="4281300" cy="889795"/>
              </a:xfrm>
              <a:prstGeom prst="rect">
                <a:avLst/>
              </a:prstGeom>
            </p:spPr>
            <p:txBody>
              <a:bodyPr wrap="none">
                <a:spAutoFit/>
              </a:bodyPr>
              <a:lstStyle/>
              <a:p>
                <a14:m>
                  <m:oMath xmlns:m="http://schemas.openxmlformats.org/officeDocument/2006/math">
                    <m:sSub>
                      <m:sSubPr>
                        <m:ctrlPr>
                          <a:rPr lang="zh-CN" altLang="zh-CN" i="1" smtClean="0">
                            <a:solidFill>
                              <a:srgbClr val="132584"/>
                            </a:solidFill>
                            <a:latin typeface="Cambria Math"/>
                          </a:rPr>
                        </m:ctrlPr>
                      </m:sSubPr>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𝑃</m:t>
                        </m:r>
                      </m:e>
                      <m:sub>
                        <m:sSub>
                          <m:sSubPr>
                            <m:ctrlPr>
                              <a:rPr lang="zh-CN" altLang="zh-CN" i="1">
                                <a:solidFill>
                                  <a:srgbClr val="132584"/>
                                </a:solidFill>
                                <a:effectLst/>
                                <a:latin typeface="Cambria Math"/>
                              </a:rPr>
                            </m:ctrlPr>
                          </m:sSubPr>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sub>
                        </m:sSub>
                      </m:sub>
                    </m:sSub>
                    <m:d>
                      <m:dPr>
                        <m:ctrlPr>
                          <a:rPr lang="zh-CN" altLang="zh-CN" i="1">
                            <a:solidFill>
                              <a:srgbClr val="132584"/>
                            </a:solidFill>
                            <a:effectLst/>
                            <a:latin typeface="Cambria Math"/>
                          </a:rPr>
                        </m:ctrlPr>
                      </m:dPr>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rgbClr val="132584"/>
                            </a:solidFill>
                            <a:effectLst/>
                            <a:latin typeface="Cambria Math"/>
                          </a:rPr>
                        </m:ctrlPr>
                      </m:fPr>
                      <m:num>
                        <m:nary>
                          <m:naryPr>
                            <m:chr m:val="∑"/>
                            <m:limLoc m:val="undOvr"/>
                            <m:ctrlPr>
                              <a:rPr lang="zh-CN" altLang="zh-CN" i="1">
                                <a:solidFill>
                                  <a:srgbClr val="132584"/>
                                </a:solidFill>
                                <a:effectLst/>
                                <a:latin typeface="Cambria Math"/>
                              </a:rPr>
                            </m:ctrlPr>
                          </m:naryPr>
                          <m:sub>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sup>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𝑔</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effectLst/>
                                    <a:latin typeface="Cambria Math"/>
                                  </a:rPr>
                                </m:ctrlPr>
                              </m:sSubPr>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effectLst/>
                                    <a:latin typeface="Cambria Math"/>
                                  </a:rPr>
                                </m:ctrlPr>
                              </m:sSubPr>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solidFill>
                                  <a:srgbClr val="132584"/>
                                </a:solidFill>
                                <a:effectLst/>
                                <a:latin typeface="Cambria Math"/>
                              </a:rPr>
                            </m:ctrlPr>
                          </m:naryPr>
                          <m:sub>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sup>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𝑔</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effectLst/>
                                    <a:latin typeface="Cambria Math"/>
                                  </a:rPr>
                                </m:ctrlPr>
                              </m:sSubPr>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132584"/>
                                    </a:solidFill>
                                    <a:effectLst/>
                                    <a:latin typeface="Cambria Math"/>
                                  </a:rPr>
                                </m:ctrlPr>
                              </m:sSubPr>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e>
                        </m:nary>
                      </m:num>
                      <m:den>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solidFill>
                                  <a:srgbClr val="132584"/>
                                </a:solidFill>
                                <a:effectLst/>
                                <a:latin typeface="Cambria Math"/>
                              </a:rPr>
                            </m:ctrlPr>
                          </m:naryPr>
                          <m:sub>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sup>
                          <m:e>
                            <m:d>
                              <m:dPr>
                                <m:begChr m:val="|"/>
                                <m:endChr m:val="|"/>
                                <m:ctrlPr>
                                  <a:rPr lang="zh-CN" altLang="zh-CN" i="1">
                                    <a:solidFill>
                                      <a:srgbClr val="132584"/>
                                    </a:solidFill>
                                    <a:effectLst/>
                                    <a:latin typeface="Cambria Math"/>
                                  </a:rPr>
                                </m:ctrlPr>
                              </m:dPr>
                              <m:e>
                                <m:sSub>
                                  <m:sSubPr>
                                    <m:ctrlPr>
                                      <a:rPr lang="zh-CN" altLang="zh-CN" i="1">
                                        <a:solidFill>
                                          <a:srgbClr val="132584"/>
                                        </a:solidFill>
                                        <a:effectLst/>
                                        <a:latin typeface="Cambria Math"/>
                                      </a:rPr>
                                    </m:ctrlPr>
                                  </m:sSubPr>
                                  <m:e>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m:t>
                                </m:r>
                              </m:e>
                            </m:d>
                          </m:e>
                        </m:nary>
                      </m:den>
                    </m:f>
                  </m:oMath>
                </a14:m>
                <a:r>
                  <a:rPr lang="en-US" altLang="zh-CN" kern="100" dirty="0">
                    <a:solidFill>
                      <a:srgbClr val="132584"/>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en-US" dirty="0">
                  <a:solidFill>
                    <a:srgbClr val="132584"/>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431800" y="1838077"/>
                <a:ext cx="4281300" cy="88979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695650" y="1916111"/>
                <a:ext cx="3346750" cy="811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800" smtClean="0">
                          <a:solidFill>
                            <a:srgbClr val="132584"/>
                          </a:solidFill>
                          <a:latin typeface="Cambria Math" panose="02040503050406030204" pitchFamily="18" charset="0"/>
                        </a:rPr>
                        <m:t>g</m:t>
                      </m:r>
                      <m:d>
                        <m:dPr>
                          <m:ctrlPr>
                            <a:rPr lang="zh-CN" altLang="en-US" sz="1800" i="1">
                              <a:solidFill>
                                <a:srgbClr val="132584"/>
                              </a:solidFill>
                              <a:latin typeface="Cambria Math"/>
                            </a:rPr>
                          </m:ctrlPr>
                        </m:dPr>
                        <m:e>
                          <m:r>
                            <m:rPr>
                              <m:sty m:val="p"/>
                            </m:rPr>
                            <a:rPr lang="zh-CN" altLang="en-US" sz="1800" i="0">
                              <a:solidFill>
                                <a:srgbClr val="132584"/>
                              </a:solidFill>
                              <a:latin typeface="Cambria Math" panose="02040503050406030204" pitchFamily="18" charset="0"/>
                            </a:rPr>
                            <m:t>x</m:t>
                          </m:r>
                          <m:r>
                            <a:rPr lang="zh-CN" altLang="en-US" sz="1800" i="0">
                              <a:solidFill>
                                <a:srgbClr val="132584"/>
                              </a:solidFill>
                              <a:latin typeface="Cambria Math" panose="02040503050406030204" pitchFamily="18" charset="0"/>
                            </a:rPr>
                            <m:t>,</m:t>
                          </m:r>
                          <m:r>
                            <m:rPr>
                              <m:sty m:val="p"/>
                            </m:rPr>
                            <a:rPr lang="zh-CN" altLang="en-US" sz="1800" i="0">
                              <a:solidFill>
                                <a:srgbClr val="132584"/>
                              </a:solidFill>
                              <a:latin typeface="Cambria Math" panose="02040503050406030204" pitchFamily="18" charset="0"/>
                            </a:rPr>
                            <m:t>y</m:t>
                          </m:r>
                        </m:e>
                      </m:d>
                      <m:r>
                        <a:rPr lang="zh-CN" altLang="en-US" sz="1800" i="0">
                          <a:solidFill>
                            <a:srgbClr val="132584"/>
                          </a:solidFill>
                          <a:latin typeface="Cambria Math" panose="02040503050406030204" pitchFamily="18" charset="0"/>
                        </a:rPr>
                        <m:t>=</m:t>
                      </m:r>
                      <m:d>
                        <m:dPr>
                          <m:begChr m:val="{"/>
                          <m:endChr m:val=""/>
                          <m:ctrlPr>
                            <a:rPr lang="zh-CN" altLang="en-US" sz="1800" i="1">
                              <a:solidFill>
                                <a:srgbClr val="132584"/>
                              </a:solidFill>
                              <a:latin typeface="Cambria Math"/>
                            </a:rPr>
                          </m:ctrlPr>
                        </m:dPr>
                        <m:e>
                          <m:m>
                            <m:mPr>
                              <m:mcs>
                                <m:mc>
                                  <m:mcPr>
                                    <m:count m:val="1"/>
                                    <m:mcJc m:val="center"/>
                                  </m:mcPr>
                                </m:mc>
                              </m:mcs>
                              <m:ctrlPr>
                                <a:rPr lang="zh-CN" altLang="en-US" sz="1800" i="1">
                                  <a:solidFill>
                                    <a:srgbClr val="132584"/>
                                  </a:solidFill>
                                  <a:latin typeface="Cambria Math"/>
                                </a:rPr>
                              </m:ctrlPr>
                            </m:mPr>
                            <m:mr>
                              <m:e>
                                <m:r>
                                  <a:rPr lang="zh-CN" altLang="en-US" sz="1800" i="0">
                                    <a:solidFill>
                                      <a:srgbClr val="132584"/>
                                    </a:solidFill>
                                    <a:latin typeface="Cambria Math" panose="02040503050406030204" pitchFamily="18" charset="0"/>
                                  </a:rPr>
                                  <m:t>1,</m:t>
                                </m:r>
                                <m:r>
                                  <a:rPr lang="zh-CN" altLang="en-US" sz="1800" i="0">
                                    <a:solidFill>
                                      <a:srgbClr val="132584"/>
                                    </a:solidFill>
                                    <a:latin typeface="Cambria Math" panose="02040503050406030204" pitchFamily="18" charset="0"/>
                                  </a:rPr>
                                  <m:t>当</m:t>
                                </m:r>
                                <m:r>
                                  <a:rPr lang="zh-CN" altLang="en-US" sz="1800" i="1">
                                    <a:solidFill>
                                      <a:srgbClr val="132584"/>
                                    </a:solidFill>
                                    <a:latin typeface="Cambria Math" panose="02040503050406030204" pitchFamily="18" charset="0"/>
                                  </a:rPr>
                                  <m:t>𝑥</m:t>
                                </m:r>
                                <m:r>
                                  <a:rPr lang="zh-CN" altLang="en-US" sz="1800" i="0">
                                    <a:solidFill>
                                      <a:srgbClr val="132584"/>
                                    </a:solidFill>
                                    <a:latin typeface="Cambria Math" panose="02040503050406030204" pitchFamily="18" charset="0"/>
                                  </a:rPr>
                                  <m:t>和</m:t>
                                </m:r>
                                <m:r>
                                  <a:rPr lang="zh-CN" altLang="en-US" sz="1800" i="1">
                                    <a:solidFill>
                                      <a:srgbClr val="132584"/>
                                    </a:solidFill>
                                    <a:latin typeface="Cambria Math" panose="02040503050406030204" pitchFamily="18" charset="0"/>
                                  </a:rPr>
                                  <m:t>𝑦</m:t>
                                </m:r>
                                <m:r>
                                  <a:rPr lang="zh-CN" altLang="en-US" sz="1800" i="0">
                                    <a:solidFill>
                                      <a:srgbClr val="132584"/>
                                    </a:solidFill>
                                    <a:latin typeface="Cambria Math" panose="02040503050406030204" pitchFamily="18" charset="0"/>
                                  </a:rPr>
                                  <m:t>为同一站点</m:t>
                                </m:r>
                              </m:e>
                            </m:mr>
                            <m:mr>
                              <m:e>
                                <m:r>
                                  <a:rPr lang="zh-CN" altLang="en-US" sz="1800" i="0">
                                    <a:solidFill>
                                      <a:srgbClr val="132584"/>
                                    </a:solidFill>
                                    <a:latin typeface="Cambria Math" panose="02040503050406030204" pitchFamily="18" charset="0"/>
                                  </a:rPr>
                                  <m:t>0,</m:t>
                                </m:r>
                                <m:r>
                                  <a:rPr lang="zh-CN" altLang="en-US" sz="1800" i="0">
                                    <a:solidFill>
                                      <a:srgbClr val="132584"/>
                                    </a:solidFill>
                                    <a:latin typeface="Cambria Math" panose="02040503050406030204" pitchFamily="18" charset="0"/>
                                  </a:rPr>
                                  <m:t>当</m:t>
                                </m:r>
                                <m:r>
                                  <a:rPr lang="zh-CN" altLang="en-US" sz="1800" i="1">
                                    <a:solidFill>
                                      <a:srgbClr val="132584"/>
                                    </a:solidFill>
                                    <a:latin typeface="Cambria Math" panose="02040503050406030204" pitchFamily="18" charset="0"/>
                                  </a:rPr>
                                  <m:t>𝑥</m:t>
                                </m:r>
                                <m:r>
                                  <a:rPr lang="zh-CN" altLang="en-US" sz="1800" i="0">
                                    <a:solidFill>
                                      <a:srgbClr val="132584"/>
                                    </a:solidFill>
                                    <a:latin typeface="Cambria Math" panose="02040503050406030204" pitchFamily="18" charset="0"/>
                                  </a:rPr>
                                  <m:t>和</m:t>
                                </m:r>
                                <m:r>
                                  <a:rPr lang="zh-CN" altLang="en-US" sz="1800" i="1">
                                    <a:solidFill>
                                      <a:srgbClr val="132584"/>
                                    </a:solidFill>
                                    <a:latin typeface="Cambria Math" panose="02040503050406030204" pitchFamily="18" charset="0"/>
                                  </a:rPr>
                                  <m:t>𝑦</m:t>
                                </m:r>
                                <m:r>
                                  <a:rPr lang="zh-CN" altLang="en-US" sz="1800" i="0">
                                    <a:solidFill>
                                      <a:srgbClr val="132584"/>
                                    </a:solidFill>
                                    <a:latin typeface="Cambria Math" panose="02040503050406030204" pitchFamily="18" charset="0"/>
                                  </a:rPr>
                                  <m:t>为不同站点</m:t>
                                </m:r>
                              </m:e>
                            </m:mr>
                          </m:m>
                        </m:e>
                      </m:d>
                    </m:oMath>
                  </m:oMathPara>
                </a14:m>
                <a:endParaRPr lang="zh-CN" altLang="en-US" sz="1800" dirty="0">
                  <a:solidFill>
                    <a:srgbClr val="132584"/>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5695650" y="1916111"/>
                <a:ext cx="3346750" cy="811761"/>
              </a:xfrm>
              <a:prstGeom prst="rect">
                <a:avLst/>
              </a:prstGeom>
              <a:blipFill rotWithShape="0">
                <a:blip r:embed="rId4"/>
                <a:stretch>
                  <a:fillRect/>
                </a:stretch>
              </a:blipFill>
            </p:spPr>
            <p:txBody>
              <a:bodyPr/>
              <a:lstStyle/>
              <a:p>
                <a:r>
                  <a:rPr lang="zh-CN" altLang="en-US">
                    <a:noFill/>
                  </a:rPr>
                  <a:t> </a:t>
                </a:r>
              </a:p>
            </p:txBody>
          </p:sp>
        </mc:Fallback>
      </mc:AlternateContent>
      <p:sp>
        <p:nvSpPr>
          <p:cNvPr id="6" name="文本框 5"/>
          <p:cNvSpPr txBox="1"/>
          <p:nvPr/>
        </p:nvSpPr>
        <p:spPr>
          <a:xfrm>
            <a:off x="5003800" y="2121936"/>
            <a:ext cx="954107" cy="400110"/>
          </a:xfrm>
          <a:prstGeom prst="rect">
            <a:avLst/>
          </a:prstGeom>
          <a:noFill/>
        </p:spPr>
        <p:txBody>
          <a:bodyPr wrap="none" rtlCol="0">
            <a:spAutoFit/>
          </a:bodyPr>
          <a:lstStyle/>
          <a:p>
            <a:r>
              <a:rPr lang="zh-CN" altLang="en-US" sz="2000" dirty="0" smtClean="0">
                <a:solidFill>
                  <a:srgbClr val="132584"/>
                </a:solidFill>
              </a:rPr>
              <a:t>其中，</a:t>
            </a:r>
            <a:endParaRPr lang="zh-CN" altLang="en-US" sz="2000" dirty="0">
              <a:solidFill>
                <a:srgbClr val="132584"/>
              </a:solidFill>
            </a:endParaRPr>
          </a:p>
        </p:txBody>
      </p:sp>
      <mc:AlternateContent xmlns:mc="http://schemas.openxmlformats.org/markup-compatibility/2006" xmlns:a14="http://schemas.microsoft.com/office/drawing/2010/main">
        <mc:Choice Requires="a14">
          <p:sp>
            <p:nvSpPr>
              <p:cNvPr id="7" name="矩形 6"/>
              <p:cNvSpPr/>
              <p:nvPr/>
            </p:nvSpPr>
            <p:spPr>
              <a:xfrm>
                <a:off x="457200" y="3076357"/>
                <a:ext cx="4908780" cy="429926"/>
              </a:xfrm>
              <a:prstGeom prst="rect">
                <a:avLst/>
              </a:prstGeom>
            </p:spPr>
            <p:txBody>
              <a:bodyPr wrap="none">
                <a:spAutoFit/>
              </a:bodyPr>
              <a:lstStyle/>
              <a:p>
                <a14:m>
                  <m:oMath xmlns:m="http://schemas.openxmlformats.org/officeDocument/2006/math">
                    <m:sSub>
                      <m:sSubPr>
                        <m:ctrlPr>
                          <a:rPr lang="zh-CN" altLang="en-US" sz="2000" i="1" smtClean="0">
                            <a:solidFill>
                              <a:srgbClr val="132584"/>
                            </a:solidFill>
                            <a:latin typeface="Cambria Math"/>
                          </a:rPr>
                        </m:ctrlPr>
                      </m:sSubPr>
                      <m:e>
                        <m:r>
                          <a:rPr lang="zh-CN" altLang="en-US" sz="2000" i="1">
                            <a:solidFill>
                              <a:srgbClr val="132584"/>
                            </a:solidFill>
                            <a:latin typeface="Cambria Math" panose="02040503050406030204" pitchFamily="18" charset="0"/>
                          </a:rPr>
                          <m:t>𝑃</m:t>
                        </m:r>
                      </m:e>
                      <m:sub>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𝑠</m:t>
                            </m:r>
                          </m:e>
                          <m:sub>
                            <m:r>
                              <a:rPr lang="zh-CN" altLang="en-US" sz="2000" i="1">
                                <a:solidFill>
                                  <a:srgbClr val="132584"/>
                                </a:solidFill>
                                <a:latin typeface="Cambria Math" panose="02040503050406030204" pitchFamily="18" charset="0"/>
                              </a:rPr>
                              <m:t>𝑖</m:t>
                            </m:r>
                          </m:sub>
                        </m:sSub>
                      </m:sub>
                    </m:sSub>
                    <m:d>
                      <m:dPr>
                        <m:ctrlPr>
                          <a:rPr lang="zh-CN" altLang="en-US" sz="2000" i="1">
                            <a:solidFill>
                              <a:srgbClr val="132584"/>
                            </a:solidFill>
                            <a:latin typeface="Cambria Math"/>
                          </a:rPr>
                        </m:ctrlPr>
                      </m:dPr>
                      <m:e>
                        <m:r>
                          <a:rPr lang="zh-CN" altLang="en-US" sz="2000" i="1">
                            <a:solidFill>
                              <a:srgbClr val="132584"/>
                            </a:solidFill>
                            <a:latin typeface="Cambria Math" panose="02040503050406030204" pitchFamily="18" charset="0"/>
                          </a:rPr>
                          <m:t>𝑡</m:t>
                        </m:r>
                      </m:e>
                    </m:d>
                    <m:r>
                      <a:rPr lang="zh-CN" altLang="en-US" sz="2000" i="0">
                        <a:solidFill>
                          <a:srgbClr val="132584"/>
                        </a:solidFill>
                        <a:latin typeface="Cambria Math" panose="02040503050406030204" pitchFamily="18" charset="0"/>
                      </a:rPr>
                      <m:t>&gt;</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𝑃</m:t>
                        </m:r>
                      </m:e>
                      <m:sub>
                        <m:r>
                          <a:rPr lang="zh-CN" altLang="en-US" sz="2000" i="1">
                            <a:solidFill>
                              <a:srgbClr val="132584"/>
                            </a:solidFill>
                            <a:latin typeface="Cambria Math" panose="02040503050406030204" pitchFamily="18" charset="0"/>
                          </a:rPr>
                          <m:t>h𝑜𝑡</m:t>
                        </m:r>
                      </m:sub>
                    </m:sSub>
                  </m:oMath>
                </a14:m>
                <a:r>
                  <a:rPr lang="zh-CN" altLang="en-US" sz="2000" dirty="0" smtClean="0">
                    <a:solidFill>
                      <a:srgbClr val="132584"/>
                    </a:solidFill>
                  </a:rPr>
                  <a:t>时，</a:t>
                </a:r>
                <a14:m>
                  <m:oMath xmlns:m="http://schemas.openxmlformats.org/officeDocument/2006/math">
                    <m:sSub>
                      <m:sSubPr>
                        <m:ctrlPr>
                          <a:rPr lang="zh-CN" altLang="zh-CN" sz="2000" i="1">
                            <a:solidFill>
                              <a:srgbClr val="132584"/>
                            </a:solidFill>
                            <a:latin typeface="Cambria Math"/>
                          </a:rPr>
                        </m:ctrlPr>
                      </m:sSubPr>
                      <m:e>
                        <m:r>
                          <a:rPr lang="en-US" altLang="zh-CN" sz="2000" i="1">
                            <a:solidFill>
                              <a:srgbClr val="132584"/>
                            </a:solidFill>
                            <a:latin typeface="Cambria Math" panose="02040503050406030204" pitchFamily="18" charset="0"/>
                          </a:rPr>
                          <m:t>𝑠</m:t>
                        </m:r>
                      </m:e>
                      <m:sub>
                        <m:r>
                          <a:rPr lang="en-US" altLang="zh-CN" sz="2000" i="1">
                            <a:solidFill>
                              <a:srgbClr val="132584"/>
                            </a:solidFill>
                            <a:latin typeface="Cambria Math" panose="02040503050406030204" pitchFamily="18" charset="0"/>
                          </a:rPr>
                          <m:t>𝑖</m:t>
                        </m:r>
                      </m:sub>
                    </m:sSub>
                  </m:oMath>
                </a14:m>
                <a:r>
                  <a:rPr lang="zh-CN" altLang="zh-CN" sz="2000" dirty="0">
                    <a:solidFill>
                      <a:srgbClr val="132584"/>
                    </a:solidFill>
                  </a:rPr>
                  <a:t>在时刻</a:t>
                </a:r>
                <a:r>
                  <a:rPr lang="en-US" altLang="zh-CN" sz="2000" dirty="0">
                    <a:solidFill>
                      <a:srgbClr val="132584"/>
                    </a:solidFill>
                  </a:rPr>
                  <a:t>t</a:t>
                </a:r>
                <a:r>
                  <a:rPr lang="zh-CN" altLang="zh-CN" sz="2000" dirty="0">
                    <a:solidFill>
                      <a:srgbClr val="132584"/>
                    </a:solidFill>
                  </a:rPr>
                  <a:t>为高频呼叫站点</a:t>
                </a:r>
                <a:endParaRPr lang="zh-CN" altLang="en-US" sz="2000" dirty="0">
                  <a:solidFill>
                    <a:srgbClr val="132584"/>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457200" y="3076357"/>
                <a:ext cx="4908780" cy="429926"/>
              </a:xfrm>
              <a:prstGeom prst="rect">
                <a:avLst/>
              </a:prstGeom>
              <a:blipFill rotWithShape="0">
                <a:blip r:embed="rId5"/>
                <a:stretch>
                  <a:fillRect t="-12857" r="-621" b="-18571"/>
                </a:stretch>
              </a:blipFill>
            </p:spPr>
            <p:txBody>
              <a:bodyPr/>
              <a:lstStyle/>
              <a:p>
                <a:r>
                  <a:rPr lang="zh-CN" altLang="en-US">
                    <a:noFill/>
                  </a:rPr>
                  <a:t> </a:t>
                </a:r>
              </a:p>
            </p:txBody>
          </p:sp>
        </mc:Fallback>
      </mc:AlternateContent>
      <p:sp>
        <p:nvSpPr>
          <p:cNvPr id="8" name="矩形 7"/>
          <p:cNvSpPr/>
          <p:nvPr/>
        </p:nvSpPr>
        <p:spPr>
          <a:xfrm>
            <a:off x="457200" y="4003062"/>
            <a:ext cx="3870290" cy="52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49263" indent="-449263">
              <a:lnSpc>
                <a:spcPct val="110000"/>
              </a:lnSpc>
              <a:spcBef>
                <a:spcPct val="20000"/>
              </a:spcBef>
              <a:buSzPct val="120000"/>
              <a:buBlip>
                <a:blip r:embed="rId6"/>
              </a:buBlip>
            </a:pPr>
            <a:r>
              <a:rPr lang="zh-CN" altLang="zh-CN" sz="2800" dirty="0">
                <a:solidFill>
                  <a:srgbClr val="133984"/>
                </a:solidFill>
                <a:latin typeface="+mn-lt"/>
                <a:ea typeface="+mn-ea"/>
              </a:rPr>
              <a:t>高频呼叫站点</a:t>
            </a:r>
            <a:r>
              <a:rPr lang="zh-CN" altLang="zh-CN" sz="2800" dirty="0">
                <a:solidFill>
                  <a:srgbClr val="FF0000"/>
                </a:solidFill>
                <a:latin typeface="+mn-lt"/>
                <a:ea typeface="+mn-ea"/>
              </a:rPr>
              <a:t>关联度</a:t>
            </a:r>
            <a:endParaRPr lang="zh-CN" altLang="en-US" sz="2800" dirty="0">
              <a:solidFill>
                <a:srgbClr val="FF0000"/>
              </a:solidFill>
              <a:latin typeface="+mn-lt"/>
              <a:ea typeface="+mn-ea"/>
            </a:endParaRPr>
          </a:p>
        </p:txBody>
      </p:sp>
      <mc:AlternateContent xmlns:mc="http://schemas.openxmlformats.org/markup-compatibility/2006" xmlns:a14="http://schemas.microsoft.com/office/drawing/2010/main">
        <mc:Choice Requires="a14">
          <p:sp>
            <p:nvSpPr>
              <p:cNvPr id="9" name="矩形 8"/>
              <p:cNvSpPr/>
              <p:nvPr/>
            </p:nvSpPr>
            <p:spPr>
              <a:xfrm>
                <a:off x="484935" y="4805929"/>
                <a:ext cx="3012235" cy="948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132584"/>
                              </a:solidFill>
                              <a:latin typeface="Cambria Math"/>
                            </a:rPr>
                          </m:ctrlPr>
                        </m:sSubPr>
                        <m:e>
                          <m:r>
                            <a:rPr lang="zh-CN" altLang="en-US" sz="2000" i="1">
                              <a:solidFill>
                                <a:srgbClr val="132584"/>
                              </a:solidFill>
                              <a:latin typeface="Cambria Math" panose="02040503050406030204" pitchFamily="18" charset="0"/>
                            </a:rPr>
                            <m:t>𝑄</m:t>
                          </m:r>
                        </m:e>
                        <m:sub>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𝑠</m:t>
                              </m:r>
                            </m:e>
                            <m:sub>
                              <m:r>
                                <a:rPr lang="zh-CN" altLang="en-US" sz="2000" i="1">
                                  <a:solidFill>
                                    <a:srgbClr val="132584"/>
                                  </a:solidFill>
                                  <a:latin typeface="Cambria Math" panose="02040503050406030204" pitchFamily="18" charset="0"/>
                                </a:rPr>
                                <m:t>𝑖𝑗</m:t>
                              </m:r>
                            </m:sub>
                          </m:sSub>
                        </m:sub>
                      </m:sSub>
                      <m:d>
                        <m:dPr>
                          <m:ctrlPr>
                            <a:rPr lang="zh-CN" altLang="en-US" sz="2000" i="1">
                              <a:solidFill>
                                <a:srgbClr val="132584"/>
                              </a:solidFill>
                              <a:latin typeface="Cambria Math"/>
                            </a:rPr>
                          </m:ctrlPr>
                        </m:dPr>
                        <m:e>
                          <m:r>
                            <a:rPr lang="zh-CN" altLang="en-US" sz="2000" i="1">
                              <a:solidFill>
                                <a:srgbClr val="132584"/>
                              </a:solidFill>
                              <a:latin typeface="Cambria Math" panose="02040503050406030204" pitchFamily="18" charset="0"/>
                            </a:rPr>
                            <m:t>𝑡</m:t>
                          </m:r>
                        </m:e>
                      </m:d>
                      <m:r>
                        <a:rPr lang="zh-CN" altLang="en-US" sz="2000" i="0">
                          <a:solidFill>
                            <a:srgbClr val="132584"/>
                          </a:solidFill>
                          <a:latin typeface="Cambria Math" panose="02040503050406030204" pitchFamily="18" charset="0"/>
                        </a:rPr>
                        <m:t>=</m:t>
                      </m:r>
                      <m:f>
                        <m:fPr>
                          <m:ctrlPr>
                            <a:rPr lang="zh-CN" altLang="en-US" sz="2000" i="1">
                              <a:solidFill>
                                <a:srgbClr val="132584"/>
                              </a:solidFill>
                              <a:latin typeface="Cambria Math"/>
                            </a:rPr>
                          </m:ctrlPr>
                        </m:fPr>
                        <m:num>
                          <m:nary>
                            <m:naryPr>
                              <m:chr m:val="∑"/>
                              <m:limLoc m:val="undOvr"/>
                              <m:ctrlPr>
                                <a:rPr lang="zh-CN" altLang="en-US" sz="2000" i="1">
                                  <a:solidFill>
                                    <a:srgbClr val="132584"/>
                                  </a:solidFill>
                                  <a:latin typeface="Cambria Math"/>
                                </a:rPr>
                              </m:ctrlPr>
                            </m:naryPr>
                            <m:sub>
                              <m:r>
                                <a:rPr lang="zh-CN" altLang="en-US" sz="2000" i="1">
                                  <a:solidFill>
                                    <a:srgbClr val="132584"/>
                                  </a:solidFill>
                                  <a:latin typeface="Cambria Math" panose="02040503050406030204" pitchFamily="18" charset="0"/>
                                </a:rPr>
                                <m:t>𝑖</m:t>
                              </m:r>
                              <m:r>
                                <a:rPr lang="zh-CN" altLang="en-US" sz="2000" i="0">
                                  <a:solidFill>
                                    <a:srgbClr val="132584"/>
                                  </a:solidFill>
                                  <a:latin typeface="Cambria Math" panose="02040503050406030204" pitchFamily="18" charset="0"/>
                                </a:rPr>
                                <m:t>=0</m:t>
                              </m:r>
                            </m:sub>
                            <m:sup>
                              <m:d>
                                <m:dPr>
                                  <m:begChr m:val=""/>
                                  <m:ctrlPr>
                                    <a:rPr lang="zh-CN" altLang="en-US" sz="2000" i="1">
                                      <a:solidFill>
                                        <a:srgbClr val="132584"/>
                                      </a:solidFill>
                                      <a:latin typeface="Cambria Math"/>
                                    </a:rPr>
                                  </m:ctrlPr>
                                </m:dPr>
                                <m:e>
                                  <m:r>
                                    <a:rPr lang="zh-CN" altLang="en-US" sz="2000" i="1">
                                      <a:solidFill>
                                        <a:srgbClr val="132584"/>
                                      </a:solidFill>
                                      <a:latin typeface="Cambria Math" panose="02040503050406030204" pitchFamily="18" charset="0"/>
                                    </a:rPr>
                                    <m:t>𝑁</m:t>
                                  </m:r>
                                  <m:r>
                                    <a:rPr lang="zh-CN" altLang="en-US" sz="2000" i="0">
                                      <a:solidFill>
                                        <a:srgbClr val="132584"/>
                                      </a:solidFill>
                                      <a:latin typeface="Cambria Math" panose="02040503050406030204" pitchFamily="18" charset="0"/>
                                    </a:rPr>
                                    <m:t>(</m:t>
                                  </m:r>
                                  <m:r>
                                    <a:rPr lang="zh-CN" altLang="en-US" sz="2000" i="1">
                                      <a:solidFill>
                                        <a:srgbClr val="132584"/>
                                      </a:solidFill>
                                      <a:latin typeface="Cambria Math" panose="02040503050406030204" pitchFamily="18" charset="0"/>
                                    </a:rPr>
                                    <m:t>𝑡</m:t>
                                  </m:r>
                                </m:e>
                              </m:d>
                            </m:sup>
                            <m:e>
                              <m:d>
                                <m:dPr>
                                  <m:begChr m:val=""/>
                                  <m:ctrlPr>
                                    <a:rPr lang="zh-CN" altLang="en-US" sz="2000" i="1">
                                      <a:solidFill>
                                        <a:srgbClr val="132584"/>
                                      </a:solidFill>
                                      <a:latin typeface="Cambria Math"/>
                                    </a:rPr>
                                  </m:ctrlPr>
                                </m:dPr>
                                <m:e>
                                  <m:r>
                                    <a:rPr lang="zh-CN" altLang="en-US" sz="2000" i="1">
                                      <a:solidFill>
                                        <a:srgbClr val="132584"/>
                                      </a:solidFill>
                                      <a:latin typeface="Cambria Math" panose="02040503050406030204" pitchFamily="18" charset="0"/>
                                    </a:rPr>
                                    <m:t>h</m:t>
                                  </m:r>
                                  <m:r>
                                    <a:rPr lang="zh-CN" altLang="en-US" sz="2000" i="0">
                                      <a:solidFill>
                                        <a:srgbClr val="132584"/>
                                      </a:solidFill>
                                      <a:latin typeface="Cambria Math" panose="02040503050406030204" pitchFamily="18" charset="0"/>
                                    </a:rPr>
                                    <m:t>(</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𝑠</m:t>
                                      </m:r>
                                    </m:e>
                                    <m:sub>
                                      <m:r>
                                        <a:rPr lang="zh-CN" altLang="en-US" sz="2000" i="1">
                                          <a:solidFill>
                                            <a:srgbClr val="132584"/>
                                          </a:solidFill>
                                          <a:latin typeface="Cambria Math" panose="02040503050406030204" pitchFamily="18" charset="0"/>
                                        </a:rPr>
                                        <m:t>𝑖</m:t>
                                      </m:r>
                                    </m:sub>
                                  </m:sSub>
                                  <m:r>
                                    <a:rPr lang="zh-CN" altLang="en-US" sz="2000" i="0">
                                      <a:solidFill>
                                        <a:srgbClr val="132584"/>
                                      </a:solidFill>
                                      <a:latin typeface="Cambria Math" panose="02040503050406030204" pitchFamily="18" charset="0"/>
                                    </a:rPr>
                                    <m:t>,</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𝑠</m:t>
                                      </m:r>
                                    </m:e>
                                    <m:sub>
                                      <m:r>
                                        <a:rPr lang="zh-CN" altLang="en-US" sz="2000" i="1">
                                          <a:solidFill>
                                            <a:srgbClr val="132584"/>
                                          </a:solidFill>
                                          <a:latin typeface="Cambria Math" panose="02040503050406030204" pitchFamily="18" charset="0"/>
                                        </a:rPr>
                                        <m:t>𝑗</m:t>
                                      </m:r>
                                    </m:sub>
                                  </m:sSub>
                                  <m:r>
                                    <a:rPr lang="zh-CN" altLang="en-US" sz="2000" i="0">
                                      <a:solidFill>
                                        <a:srgbClr val="132584"/>
                                      </a:solidFill>
                                      <a:latin typeface="Cambria Math" panose="02040503050406030204" pitchFamily="18" charset="0"/>
                                    </a:rPr>
                                    <m:t>,</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𝑟</m:t>
                                      </m:r>
                                    </m:e>
                                    <m:sub>
                                      <m:r>
                                        <a:rPr lang="zh-CN" altLang="en-US" sz="2000" i="1">
                                          <a:solidFill>
                                            <a:srgbClr val="132584"/>
                                          </a:solidFill>
                                          <a:latin typeface="Cambria Math" panose="02040503050406030204" pitchFamily="18" charset="0"/>
                                        </a:rPr>
                                        <m:t>𝑖</m:t>
                                      </m:r>
                                    </m:sub>
                                  </m:sSub>
                                </m:e>
                              </m:d>
                            </m:e>
                          </m:nary>
                        </m:num>
                        <m:den>
                          <m:nary>
                            <m:naryPr>
                              <m:chr m:val="∑"/>
                              <m:limLoc m:val="undOvr"/>
                              <m:ctrlPr>
                                <a:rPr lang="zh-CN" altLang="en-US" sz="2000" i="1">
                                  <a:solidFill>
                                    <a:srgbClr val="132584"/>
                                  </a:solidFill>
                                  <a:latin typeface="Cambria Math"/>
                                </a:rPr>
                              </m:ctrlPr>
                            </m:naryPr>
                            <m:sub>
                              <m:r>
                                <a:rPr lang="zh-CN" altLang="en-US" sz="2000" i="1">
                                  <a:solidFill>
                                    <a:srgbClr val="132584"/>
                                  </a:solidFill>
                                  <a:latin typeface="Cambria Math" panose="02040503050406030204" pitchFamily="18" charset="0"/>
                                </a:rPr>
                                <m:t>𝑖</m:t>
                              </m:r>
                              <m:r>
                                <a:rPr lang="zh-CN" altLang="en-US" sz="2000" i="0">
                                  <a:solidFill>
                                    <a:srgbClr val="132584"/>
                                  </a:solidFill>
                                  <a:latin typeface="Cambria Math" panose="02040503050406030204" pitchFamily="18" charset="0"/>
                                </a:rPr>
                                <m:t>=0</m:t>
                              </m:r>
                            </m:sub>
                            <m:sup>
                              <m:d>
                                <m:dPr>
                                  <m:begChr m:val=""/>
                                  <m:ctrlPr>
                                    <a:rPr lang="zh-CN" altLang="en-US" sz="2000" i="1">
                                      <a:solidFill>
                                        <a:srgbClr val="132584"/>
                                      </a:solidFill>
                                      <a:latin typeface="Cambria Math"/>
                                    </a:rPr>
                                  </m:ctrlPr>
                                </m:dPr>
                                <m:e>
                                  <m:r>
                                    <a:rPr lang="zh-CN" altLang="en-US" sz="2000" i="1">
                                      <a:solidFill>
                                        <a:srgbClr val="132584"/>
                                      </a:solidFill>
                                      <a:latin typeface="Cambria Math" panose="02040503050406030204" pitchFamily="18" charset="0"/>
                                    </a:rPr>
                                    <m:t>𝑁</m:t>
                                  </m:r>
                                  <m:r>
                                    <a:rPr lang="zh-CN" altLang="en-US" sz="2000" i="0">
                                      <a:solidFill>
                                        <a:srgbClr val="132584"/>
                                      </a:solidFill>
                                      <a:latin typeface="Cambria Math" panose="02040503050406030204" pitchFamily="18" charset="0"/>
                                    </a:rPr>
                                    <m:t>(</m:t>
                                  </m:r>
                                  <m:r>
                                    <a:rPr lang="zh-CN" altLang="en-US" sz="2000" i="1">
                                      <a:solidFill>
                                        <a:srgbClr val="132584"/>
                                      </a:solidFill>
                                      <a:latin typeface="Cambria Math" panose="02040503050406030204" pitchFamily="18" charset="0"/>
                                    </a:rPr>
                                    <m:t>𝑡</m:t>
                                  </m:r>
                                </m:e>
                              </m:d>
                            </m:sup>
                            <m:e>
                              <m:d>
                                <m:dPr>
                                  <m:begChr m:val="|"/>
                                  <m:endChr m:val="|"/>
                                  <m:ctrlPr>
                                    <a:rPr lang="zh-CN" altLang="en-US" sz="2000" i="1">
                                      <a:solidFill>
                                        <a:srgbClr val="132584"/>
                                      </a:solidFill>
                                      <a:latin typeface="Cambria Math"/>
                                    </a:rPr>
                                  </m:ctrlPr>
                                </m:dPr>
                                <m:e>
                                  <m:d>
                                    <m:dPr>
                                      <m:begChr m:val=""/>
                                      <m:ctrlPr>
                                        <a:rPr lang="zh-CN" altLang="en-US" sz="2000" i="1">
                                          <a:solidFill>
                                            <a:srgbClr val="132584"/>
                                          </a:solidFill>
                                          <a:latin typeface="Cambria Math"/>
                                        </a:rPr>
                                      </m:ctrlPr>
                                    </m:dPr>
                                    <m:e>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𝑟</m:t>
                                          </m:r>
                                        </m:e>
                                        <m:sub>
                                          <m:r>
                                            <a:rPr lang="zh-CN" altLang="en-US" sz="2000" i="1">
                                              <a:solidFill>
                                                <a:srgbClr val="132584"/>
                                              </a:solidFill>
                                              <a:latin typeface="Cambria Math" panose="02040503050406030204" pitchFamily="18" charset="0"/>
                                            </a:rPr>
                                            <m:t>𝑖</m:t>
                                          </m:r>
                                        </m:sub>
                                      </m:sSub>
                                      <m:r>
                                        <a:rPr lang="zh-CN" altLang="en-US" sz="2000" i="0">
                                          <a:solidFill>
                                            <a:srgbClr val="132584"/>
                                          </a:solidFill>
                                          <a:latin typeface="Cambria Math" panose="02040503050406030204" pitchFamily="18" charset="0"/>
                                        </a:rPr>
                                        <m:t>(</m:t>
                                      </m:r>
                                      <m:r>
                                        <a:rPr lang="zh-CN" altLang="en-US" sz="2000" i="1">
                                          <a:solidFill>
                                            <a:srgbClr val="132584"/>
                                          </a:solidFill>
                                          <a:latin typeface="Cambria Math" panose="02040503050406030204" pitchFamily="18" charset="0"/>
                                        </a:rPr>
                                        <m:t>𝑡</m:t>
                                      </m:r>
                                    </m:e>
                                  </m:d>
                                </m:e>
                              </m:d>
                            </m:e>
                          </m:nary>
                        </m:den>
                      </m:f>
                    </m:oMath>
                  </m:oMathPara>
                </a14:m>
                <a:endParaRPr lang="zh-CN" altLang="en-US" sz="2000" dirty="0">
                  <a:solidFill>
                    <a:srgbClr val="132584"/>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84935" y="4805929"/>
                <a:ext cx="3012235" cy="948849"/>
              </a:xfrm>
              <a:prstGeom prst="rect">
                <a:avLst/>
              </a:prstGeom>
              <a:blipFill rotWithShape="0">
                <a:blip r:embed="rId7"/>
                <a:stretch>
                  <a:fillRect/>
                </a:stretch>
              </a:blipFill>
            </p:spPr>
            <p:txBody>
              <a:bodyPr/>
              <a:lstStyle/>
              <a:p>
                <a:r>
                  <a:rPr lang="zh-CN" altLang="en-US">
                    <a:noFill/>
                  </a:rPr>
                  <a:t> </a:t>
                </a:r>
              </a:p>
            </p:txBody>
          </p:sp>
        </mc:Fallback>
      </mc:AlternateContent>
      <p:sp>
        <p:nvSpPr>
          <p:cNvPr id="10" name="文本框 9"/>
          <p:cNvSpPr txBox="1"/>
          <p:nvPr/>
        </p:nvSpPr>
        <p:spPr>
          <a:xfrm>
            <a:off x="4411873" y="5080298"/>
            <a:ext cx="954107" cy="400110"/>
          </a:xfrm>
          <a:prstGeom prst="rect">
            <a:avLst/>
          </a:prstGeom>
          <a:noFill/>
        </p:spPr>
        <p:txBody>
          <a:bodyPr wrap="none" rtlCol="0">
            <a:spAutoFit/>
          </a:bodyPr>
          <a:lstStyle/>
          <a:p>
            <a:r>
              <a:rPr lang="zh-CN" altLang="en-US" sz="2000" dirty="0" smtClean="0">
                <a:solidFill>
                  <a:srgbClr val="132584"/>
                </a:solidFill>
              </a:rPr>
              <a:t>其中，</a:t>
            </a:r>
            <a:endParaRPr lang="zh-CN" altLang="en-US" sz="2000" dirty="0">
              <a:solidFill>
                <a:srgbClr val="132584"/>
              </a:solidFill>
            </a:endParaRPr>
          </a:p>
        </p:txBody>
      </p:sp>
      <mc:AlternateContent xmlns:mc="http://schemas.openxmlformats.org/markup-compatibility/2006" xmlns:a14="http://schemas.microsoft.com/office/drawing/2010/main">
        <mc:Choice Requires="a14">
          <p:sp>
            <p:nvSpPr>
              <p:cNvPr id="11" name="矩形 10"/>
              <p:cNvSpPr/>
              <p:nvPr/>
            </p:nvSpPr>
            <p:spPr>
              <a:xfrm>
                <a:off x="5201480" y="4863059"/>
                <a:ext cx="3669979" cy="8917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rgbClr val="132584"/>
                          </a:solidFill>
                          <a:latin typeface="Cambria Math" panose="02040503050406030204" pitchFamily="18" charset="0"/>
                        </a:rPr>
                        <m:t>h</m:t>
                      </m:r>
                      <m:d>
                        <m:dPr>
                          <m:ctrlPr>
                            <a:rPr lang="zh-CN" altLang="en-US" sz="2000" i="1">
                              <a:solidFill>
                                <a:srgbClr val="132584"/>
                              </a:solidFill>
                              <a:latin typeface="Cambria Math"/>
                            </a:rPr>
                          </m:ctrlPr>
                        </m:dPr>
                        <m:e>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𝑠</m:t>
                              </m:r>
                            </m:e>
                            <m:sub>
                              <m:r>
                                <a:rPr lang="zh-CN" altLang="en-US" sz="2000" i="1">
                                  <a:solidFill>
                                    <a:srgbClr val="132584"/>
                                  </a:solidFill>
                                  <a:latin typeface="Cambria Math" panose="02040503050406030204" pitchFamily="18" charset="0"/>
                                </a:rPr>
                                <m:t>𝑖</m:t>
                              </m:r>
                            </m:sub>
                          </m:sSub>
                          <m:r>
                            <a:rPr lang="zh-CN" altLang="en-US" sz="2000" i="0">
                              <a:solidFill>
                                <a:srgbClr val="132584"/>
                              </a:solidFill>
                              <a:latin typeface="Cambria Math" panose="02040503050406030204" pitchFamily="18" charset="0"/>
                            </a:rPr>
                            <m:t>,</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𝑠</m:t>
                              </m:r>
                            </m:e>
                            <m:sub>
                              <m:r>
                                <a:rPr lang="zh-CN" altLang="en-US" sz="2000" i="1">
                                  <a:solidFill>
                                    <a:srgbClr val="132584"/>
                                  </a:solidFill>
                                  <a:latin typeface="Cambria Math" panose="02040503050406030204" pitchFamily="18" charset="0"/>
                                </a:rPr>
                                <m:t>𝑗</m:t>
                              </m:r>
                            </m:sub>
                          </m:sSub>
                          <m:r>
                            <a:rPr lang="zh-CN" altLang="en-US" sz="2000" i="0">
                              <a:solidFill>
                                <a:srgbClr val="132584"/>
                              </a:solidFill>
                              <a:latin typeface="Cambria Math" panose="02040503050406030204" pitchFamily="18" charset="0"/>
                            </a:rPr>
                            <m:t>,</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𝑟</m:t>
                              </m:r>
                            </m:e>
                            <m:sub>
                              <m:r>
                                <a:rPr lang="zh-CN" altLang="en-US" sz="2000" i="1">
                                  <a:solidFill>
                                    <a:srgbClr val="132584"/>
                                  </a:solidFill>
                                  <a:latin typeface="Cambria Math" panose="02040503050406030204" pitchFamily="18" charset="0"/>
                                </a:rPr>
                                <m:t>𝑖</m:t>
                              </m:r>
                            </m:sub>
                          </m:sSub>
                        </m:e>
                      </m:d>
                      <m:r>
                        <a:rPr lang="zh-CN" altLang="en-US" sz="2000" i="0">
                          <a:solidFill>
                            <a:srgbClr val="132584"/>
                          </a:solidFill>
                          <a:latin typeface="Cambria Math" panose="02040503050406030204" pitchFamily="18" charset="0"/>
                        </a:rPr>
                        <m:t>=</m:t>
                      </m:r>
                      <m:d>
                        <m:dPr>
                          <m:begChr m:val="{"/>
                          <m:endChr m:val=""/>
                          <m:ctrlPr>
                            <a:rPr lang="zh-CN" altLang="en-US" sz="2000" i="1">
                              <a:solidFill>
                                <a:srgbClr val="132584"/>
                              </a:solidFill>
                              <a:latin typeface="Cambria Math"/>
                            </a:rPr>
                          </m:ctrlPr>
                        </m:dPr>
                        <m:e>
                          <m:m>
                            <m:mPr>
                              <m:mcs>
                                <m:mc>
                                  <m:mcPr>
                                    <m:count m:val="1"/>
                                    <m:mcJc m:val="center"/>
                                  </m:mcPr>
                                </m:mc>
                              </m:mcs>
                              <m:ctrlPr>
                                <a:rPr lang="zh-CN" altLang="en-US" sz="2000" i="1">
                                  <a:solidFill>
                                    <a:srgbClr val="132584"/>
                                  </a:solidFill>
                                  <a:latin typeface="Cambria Math"/>
                                </a:rPr>
                              </m:ctrlPr>
                            </m:mPr>
                            <m:mr>
                              <m:e>
                                <m:r>
                                  <a:rPr lang="zh-CN" altLang="en-US" sz="2000" i="0">
                                    <a:solidFill>
                                      <a:srgbClr val="132584"/>
                                    </a:solidFill>
                                    <a:latin typeface="Cambria Math" panose="02040503050406030204" pitchFamily="18" charset="0"/>
                                  </a:rPr>
                                  <m:t>1,</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𝑠</m:t>
                                    </m:r>
                                  </m:e>
                                  <m:sub>
                                    <m:r>
                                      <a:rPr lang="zh-CN" altLang="en-US" sz="2000" i="1">
                                        <a:solidFill>
                                          <a:srgbClr val="132584"/>
                                        </a:solidFill>
                                        <a:latin typeface="Cambria Math" panose="02040503050406030204" pitchFamily="18" charset="0"/>
                                      </a:rPr>
                                      <m:t>𝑖</m:t>
                                    </m:r>
                                  </m:sub>
                                </m:sSub>
                                <m:r>
                                  <a:rPr lang="zh-CN" altLang="en-US" sz="2000" i="0">
                                    <a:solidFill>
                                      <a:srgbClr val="132584"/>
                                    </a:solidFill>
                                    <a:latin typeface="Cambria Math" panose="02040503050406030204" pitchFamily="18" charset="0"/>
                                  </a:rPr>
                                  <m:t>∈</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𝑟</m:t>
                                    </m:r>
                                  </m:e>
                                  <m:sub>
                                    <m:r>
                                      <a:rPr lang="zh-CN" altLang="en-US" sz="2000" i="1">
                                        <a:solidFill>
                                          <a:srgbClr val="132584"/>
                                        </a:solidFill>
                                        <a:latin typeface="Cambria Math" panose="02040503050406030204" pitchFamily="18" charset="0"/>
                                      </a:rPr>
                                      <m:t>𝑖</m:t>
                                    </m:r>
                                  </m:sub>
                                </m:sSub>
                                <m:r>
                                  <a:rPr lang="zh-CN" altLang="en-US" sz="2000" i="0">
                                    <a:solidFill>
                                      <a:srgbClr val="132584"/>
                                    </a:solidFill>
                                    <a:latin typeface="Cambria Math" panose="02040503050406030204" pitchFamily="18" charset="0"/>
                                  </a:rPr>
                                  <m:t>且</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𝑠</m:t>
                                    </m:r>
                                  </m:e>
                                  <m:sub>
                                    <m:r>
                                      <a:rPr lang="zh-CN" altLang="en-US" sz="2000" i="1">
                                        <a:solidFill>
                                          <a:srgbClr val="132584"/>
                                        </a:solidFill>
                                        <a:latin typeface="Cambria Math" panose="02040503050406030204" pitchFamily="18" charset="0"/>
                                      </a:rPr>
                                      <m:t>𝑗</m:t>
                                    </m:r>
                                  </m:sub>
                                </m:sSub>
                                <m:r>
                                  <a:rPr lang="zh-CN" altLang="en-US" sz="2000" i="0">
                                    <a:solidFill>
                                      <a:srgbClr val="132584"/>
                                    </a:solidFill>
                                    <a:latin typeface="Cambria Math" panose="02040503050406030204" pitchFamily="18" charset="0"/>
                                  </a:rPr>
                                  <m:t>∈</m:t>
                                </m:r>
                                <m:sSub>
                                  <m:sSubPr>
                                    <m:ctrlPr>
                                      <a:rPr lang="zh-CN" altLang="en-US" sz="2000" i="1">
                                        <a:solidFill>
                                          <a:srgbClr val="132584"/>
                                        </a:solidFill>
                                        <a:latin typeface="Cambria Math"/>
                                      </a:rPr>
                                    </m:ctrlPr>
                                  </m:sSubPr>
                                  <m:e>
                                    <m:r>
                                      <a:rPr lang="zh-CN" altLang="en-US" sz="2000" i="1">
                                        <a:solidFill>
                                          <a:srgbClr val="132584"/>
                                        </a:solidFill>
                                        <a:latin typeface="Cambria Math" panose="02040503050406030204" pitchFamily="18" charset="0"/>
                                      </a:rPr>
                                      <m:t>𝑟</m:t>
                                    </m:r>
                                  </m:e>
                                  <m:sub>
                                    <m:r>
                                      <a:rPr lang="zh-CN" altLang="en-US" sz="2000" i="1">
                                        <a:solidFill>
                                          <a:srgbClr val="132584"/>
                                        </a:solidFill>
                                        <a:latin typeface="Cambria Math" panose="02040503050406030204" pitchFamily="18" charset="0"/>
                                      </a:rPr>
                                      <m:t>𝑖</m:t>
                                    </m:r>
                                  </m:sub>
                                </m:sSub>
                              </m:e>
                            </m:mr>
                            <m:mr>
                              <m:e>
                                <m:r>
                                  <a:rPr lang="zh-CN" altLang="en-US" sz="2000" i="0">
                                    <a:solidFill>
                                      <a:srgbClr val="132584"/>
                                    </a:solidFill>
                                    <a:latin typeface="Cambria Math" panose="02040503050406030204" pitchFamily="18" charset="0"/>
                                  </a:rPr>
                                  <m:t>0,</m:t>
                                </m:r>
                                <m:r>
                                  <a:rPr lang="zh-CN" altLang="en-US" sz="2000" i="0">
                                    <a:solidFill>
                                      <a:srgbClr val="132584"/>
                                    </a:solidFill>
                                    <a:latin typeface="Cambria Math" panose="02040503050406030204" pitchFamily="18" charset="0"/>
                                  </a:rPr>
                                  <m:t>其他</m:t>
                                </m:r>
                              </m:e>
                            </m:mr>
                          </m:m>
                        </m:e>
                      </m:d>
                    </m:oMath>
                  </m:oMathPara>
                </a14:m>
                <a:endParaRPr lang="zh-CN" altLang="en-US" sz="2000" dirty="0">
                  <a:solidFill>
                    <a:srgbClr val="132584"/>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5201480" y="4863059"/>
                <a:ext cx="3669979" cy="891719"/>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10335" y="5967779"/>
                <a:ext cx="5873095" cy="460895"/>
              </a:xfrm>
              <a:prstGeom prst="rect">
                <a:avLst/>
              </a:prstGeom>
            </p:spPr>
            <p:txBody>
              <a:bodyPr wrap="square">
                <a:spAutoFit/>
              </a:bodyPr>
              <a:lstStyle/>
              <a:p>
                <a14:m>
                  <m:oMath xmlns:m="http://schemas.openxmlformats.org/officeDocument/2006/math">
                    <m:sSub>
                      <m:sSubPr>
                        <m:ctrlPr>
                          <a:rPr lang="zh-CN" altLang="zh-CN" sz="2000" i="1" smtClean="0">
                            <a:solidFill>
                              <a:srgbClr val="132584"/>
                            </a:solidFill>
                            <a:latin typeface="Cambria Math"/>
                          </a:rPr>
                        </m:ctrlPr>
                      </m:sSubPr>
                      <m:e>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𝑄</m:t>
                        </m:r>
                      </m:e>
                      <m:sub>
                        <m:sSub>
                          <m:sSubPr>
                            <m:ctrlPr>
                              <a:rPr lang="zh-CN" altLang="zh-CN" sz="2000" i="1">
                                <a:solidFill>
                                  <a:srgbClr val="132584"/>
                                </a:solidFill>
                                <a:effectLst/>
                                <a:latin typeface="Cambria Math"/>
                              </a:rPr>
                            </m:ctrlPr>
                          </m:sSubPr>
                          <m:e>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𝑖𝑗</m:t>
                            </m:r>
                          </m:sub>
                        </m:sSub>
                      </m:sub>
                    </m:sSub>
                    <m:d>
                      <m:dPr>
                        <m:ctrlPr>
                          <a:rPr lang="zh-CN" altLang="zh-CN" sz="2000" i="1">
                            <a:solidFill>
                              <a:srgbClr val="132584"/>
                            </a:solidFill>
                            <a:effectLst/>
                            <a:latin typeface="Cambria Math"/>
                          </a:rPr>
                        </m:ctrlPr>
                      </m:dPr>
                      <m:e>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2000"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&gt;</m:t>
                    </m:r>
                    <m:sSub>
                      <m:sSubPr>
                        <m:ctrlPr>
                          <a:rPr lang="zh-CN" altLang="zh-CN" sz="2000" i="1">
                            <a:solidFill>
                              <a:srgbClr val="132584"/>
                            </a:solidFill>
                            <a:effectLst/>
                            <a:latin typeface="Cambria Math"/>
                          </a:rPr>
                        </m:ctrlPr>
                      </m:sSubPr>
                      <m:e>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𝑄</m:t>
                        </m:r>
                      </m:e>
                      <m:sub>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𝑐𝑜𝑟</m:t>
                        </m:r>
                      </m:sub>
                    </m:sSub>
                  </m:oMath>
                </a14:m>
                <a:r>
                  <a:rPr lang="zh-CN" altLang="zh-CN" sz="2000" kern="100" dirty="0">
                    <a:solidFill>
                      <a:srgbClr val="132584"/>
                    </a:solidFill>
                    <a:effectLst/>
                    <a:latin typeface="Calibri" panose="020F0502020204030204" pitchFamily="34" charset="0"/>
                    <a:ea typeface="宋体" panose="02010600030101010101" pitchFamily="2" charset="-122"/>
                    <a:cs typeface="Times New Roman" panose="02020603050405020304" pitchFamily="18" charset="0"/>
                  </a:rPr>
                  <a:t>则表示站点</a:t>
                </a:r>
                <a14:m>
                  <m:oMath xmlns:m="http://schemas.openxmlformats.org/officeDocument/2006/math">
                    <m:sSub>
                      <m:sSubPr>
                        <m:ctrlPr>
                          <a:rPr lang="zh-CN" altLang="zh-CN" sz="2000" i="1">
                            <a:solidFill>
                              <a:srgbClr val="132584"/>
                            </a:solidFill>
                            <a:effectLst/>
                            <a:latin typeface="Cambria Math"/>
                          </a:rPr>
                        </m:ctrlPr>
                      </m:sSubPr>
                      <m:e>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000" kern="100" dirty="0">
                    <a:solidFill>
                      <a:srgbClr val="132584"/>
                    </a:solidFill>
                    <a:effectLst/>
                    <a:latin typeface="Calibri" panose="020F0502020204030204" pitchFamily="34" charset="0"/>
                    <a:ea typeface="宋体" panose="02010600030101010101" pitchFamily="2" charset="-122"/>
                    <a:cs typeface="Times New Roman" panose="02020603050405020304" pitchFamily="18" charset="0"/>
                  </a:rPr>
                  <a:t>与</a:t>
                </a:r>
                <a14:m>
                  <m:oMath xmlns:m="http://schemas.openxmlformats.org/officeDocument/2006/math">
                    <m:sSub>
                      <m:sSubPr>
                        <m:ctrlPr>
                          <a:rPr lang="zh-CN" altLang="zh-CN" sz="2000" i="1">
                            <a:solidFill>
                              <a:srgbClr val="132584"/>
                            </a:solidFill>
                            <a:effectLst/>
                            <a:latin typeface="Cambria Math"/>
                          </a:rPr>
                        </m:ctrlPr>
                      </m:sSubPr>
                      <m:e>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2000" i="1" kern="100">
                            <a:solidFill>
                              <a:srgbClr val="132584"/>
                            </a:solidFill>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2000" kern="100" dirty="0">
                    <a:solidFill>
                      <a:srgbClr val="132584"/>
                    </a:solidFill>
                    <a:effectLst/>
                    <a:latin typeface="Calibri" panose="020F0502020204030204" pitchFamily="34" charset="0"/>
                    <a:ea typeface="宋体" panose="02010600030101010101" pitchFamily="2" charset="-122"/>
                    <a:cs typeface="Times New Roman" panose="02020603050405020304" pitchFamily="18" charset="0"/>
                  </a:rPr>
                  <a:t>是强关联</a:t>
                </a:r>
                <a:endParaRPr lang="zh-CN" altLang="en-US" sz="2000" dirty="0">
                  <a:solidFill>
                    <a:srgbClr val="132584"/>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510335" y="5967779"/>
                <a:ext cx="5873095" cy="460895"/>
              </a:xfrm>
              <a:prstGeom prst="rect">
                <a:avLst/>
              </a:prstGeom>
              <a:blipFill rotWithShape="0">
                <a:blip r:embed="rId9"/>
                <a:stretch>
                  <a:fillRect l="-312" t="-10526" b="-657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35911314"/>
      </p:ext>
    </p:extLst>
  </p:cSld>
  <p:clrMapOvr>
    <a:masterClrMapping/>
  </p:clrMapOvr>
  <mc:AlternateContent xmlns:mc="http://schemas.openxmlformats.org/markup-compatibility/2006" xmlns:p14="http://schemas.microsoft.com/office/powerpoint/2010/main">
    <mc:Choice Requires="p14">
      <p:transition spd="slow" p14:dur="2000" advTm="29501"/>
    </mc:Choice>
    <mc:Fallback xmlns="">
      <p:transition spd="slow" advTm="295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zh-CN" dirty="0"/>
              <a:t>聚类贪婪遗传算法</a:t>
            </a:r>
            <a:endParaRPr lang="zh-CN" altLang="en-US" dirty="0"/>
          </a:p>
        </p:txBody>
      </p:sp>
      <p:sp>
        <p:nvSpPr>
          <p:cNvPr id="3" name="内容占位符 2"/>
          <p:cNvSpPr>
            <a:spLocks noGrp="1"/>
          </p:cNvSpPr>
          <p:nvPr>
            <p:ph idx="1"/>
          </p:nvPr>
        </p:nvSpPr>
        <p:spPr>
          <a:xfrm>
            <a:off x="431800" y="1219200"/>
            <a:ext cx="8229600" cy="636587"/>
          </a:xfrm>
        </p:spPr>
        <p:txBody>
          <a:bodyPr/>
          <a:lstStyle/>
          <a:p>
            <a:r>
              <a:rPr lang="zh-CN" altLang="zh-CN" dirty="0"/>
              <a:t>基于站点强关联的</a:t>
            </a:r>
            <a:r>
              <a:rPr lang="zh-CN" altLang="zh-CN" dirty="0">
                <a:solidFill>
                  <a:srgbClr val="FF0000"/>
                </a:solidFill>
              </a:rPr>
              <a:t>聚类算法</a:t>
            </a:r>
            <a:endParaRPr lang="zh-CN" altLang="en-US" dirty="0">
              <a:solidFill>
                <a:srgbClr val="FF0000"/>
              </a:solidFill>
            </a:endParaRPr>
          </a:p>
        </p:txBody>
      </p:sp>
      <p:pic>
        <p:nvPicPr>
          <p:cNvPr id="5" name="图片 4"/>
          <p:cNvPicPr>
            <a:picLocks noChangeAspect="1"/>
          </p:cNvPicPr>
          <p:nvPr/>
        </p:nvPicPr>
        <p:blipFill>
          <a:blip r:embed="rId3"/>
          <a:stretch>
            <a:fillRect/>
          </a:stretch>
        </p:blipFill>
        <p:spPr>
          <a:xfrm>
            <a:off x="1006763" y="1843087"/>
            <a:ext cx="3565237" cy="4665212"/>
          </a:xfrm>
          <a:prstGeom prst="rect">
            <a:avLst/>
          </a:prstGeom>
        </p:spPr>
      </p:pic>
      <p:sp>
        <p:nvSpPr>
          <p:cNvPr id="7" name="文本框 6"/>
          <p:cNvSpPr txBox="1"/>
          <p:nvPr/>
        </p:nvSpPr>
        <p:spPr>
          <a:xfrm>
            <a:off x="5232400" y="2286000"/>
            <a:ext cx="3429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nSpc>
                <a:spcPct val="110000"/>
              </a:lnSpc>
              <a:spcBef>
                <a:spcPct val="20000"/>
              </a:spcBef>
              <a:buSzPct val="120000"/>
              <a:buBlip>
                <a:blip r:embed="rId4"/>
              </a:buBlip>
              <a:defRPr sz="2800">
                <a:solidFill>
                  <a:srgbClr val="133984"/>
                </a:solidFill>
                <a:latin typeface="+mn-lt"/>
                <a:ea typeface="+mn-ea"/>
              </a:defRPr>
            </a:lvl1pPr>
            <a:lvl2pPr marL="914400" indent="-285750">
              <a:lnSpc>
                <a:spcPct val="110000"/>
              </a:lnSpc>
              <a:spcBef>
                <a:spcPct val="20000"/>
              </a:spcBef>
              <a:buClr>
                <a:srgbClr val="000066"/>
              </a:buClr>
              <a:buChar char="•"/>
              <a:defRPr>
                <a:solidFill>
                  <a:srgbClr val="133984"/>
                </a:solidFill>
                <a:latin typeface="+mn-lt"/>
                <a:ea typeface="+mn-ea"/>
              </a:defRPr>
            </a:lvl2pPr>
            <a:lvl3pPr marL="1322388" indent="-228600">
              <a:spcBef>
                <a:spcPct val="20000"/>
              </a:spcBef>
              <a:buChar char="•"/>
              <a:defRPr>
                <a:latin typeface="+mn-lt"/>
                <a:ea typeface="宋体" panose="02010600030101010101" pitchFamily="2" charset="-122"/>
              </a:defRPr>
            </a:lvl3pPr>
            <a:lvl4pPr marL="1730375" indent="-228600">
              <a:spcBef>
                <a:spcPct val="20000"/>
              </a:spcBef>
              <a:buChar char="–"/>
              <a:defRPr sz="2000">
                <a:latin typeface="+mn-lt"/>
                <a:ea typeface="宋体" panose="02010600030101010101" pitchFamily="2" charset="-122"/>
              </a:defRPr>
            </a:lvl4pPr>
            <a:lvl5pPr marL="2138363" indent="-228600">
              <a:spcBef>
                <a:spcPct val="20000"/>
              </a:spcBef>
              <a:buChar char="»"/>
              <a:defRPr sz="2000">
                <a:latin typeface="+mn-lt"/>
                <a:ea typeface="宋体" panose="02010600030101010101" pitchFamily="2" charset="-122"/>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sz="2000" dirty="0"/>
              <a:t>遍历高频站点，找出强关联站点，将根站点放入聚类</a:t>
            </a:r>
            <a:endParaRPr lang="en-US" altLang="zh-CN" sz="2000" dirty="0"/>
          </a:p>
          <a:p>
            <a:r>
              <a:rPr lang="zh-CN" altLang="en-US" sz="2000" dirty="0"/>
              <a:t>将强关联站点放入聚类，并以此为根站点</a:t>
            </a:r>
            <a:endParaRPr lang="en-US" altLang="zh-CN" sz="2000" dirty="0"/>
          </a:p>
          <a:p>
            <a:r>
              <a:rPr lang="zh-CN" altLang="en-US" sz="2000" dirty="0"/>
              <a:t>跳过没有强关联的站点</a:t>
            </a:r>
            <a:endParaRPr lang="en-US" altLang="zh-CN" sz="2000" dirty="0"/>
          </a:p>
          <a:p>
            <a:r>
              <a:rPr lang="zh-CN" altLang="en-US" sz="2000" dirty="0"/>
              <a:t>产生新聚类</a:t>
            </a:r>
            <a:endParaRPr lang="en-US" altLang="zh-CN" sz="2000" dirty="0"/>
          </a:p>
          <a:p>
            <a:endParaRPr lang="zh-CN" altLang="en-US" sz="2000" dirty="0"/>
          </a:p>
        </p:txBody>
      </p:sp>
    </p:spTree>
    <p:custDataLst>
      <p:tags r:id="rId1"/>
    </p:custDataLst>
    <p:extLst>
      <p:ext uri="{BB962C8B-B14F-4D97-AF65-F5344CB8AC3E}">
        <p14:creationId xmlns:p14="http://schemas.microsoft.com/office/powerpoint/2010/main" val="1153541026"/>
      </p:ext>
    </p:extLst>
  </p:cSld>
  <p:clrMapOvr>
    <a:masterClrMapping/>
  </p:clrMapOvr>
  <mc:AlternateContent xmlns:mc="http://schemas.openxmlformats.org/markup-compatibility/2006" xmlns:p14="http://schemas.microsoft.com/office/powerpoint/2010/main">
    <mc:Choice Requires="p14">
      <p:transition spd="slow" p14:dur="2000" advTm="27174"/>
    </mc:Choice>
    <mc:Fallback xmlns="">
      <p:transition spd="slow" advTm="271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聚类贪婪遗传算法</a:t>
            </a:r>
            <a:endParaRPr lang="zh-CN" altLang="en-US" dirty="0"/>
          </a:p>
        </p:txBody>
      </p:sp>
      <p:sp>
        <p:nvSpPr>
          <p:cNvPr id="3" name="内容占位符 2"/>
          <p:cNvSpPr>
            <a:spLocks noGrp="1"/>
          </p:cNvSpPr>
          <p:nvPr>
            <p:ph idx="1"/>
          </p:nvPr>
        </p:nvSpPr>
        <p:spPr>
          <a:xfrm>
            <a:off x="431800" y="1268413"/>
            <a:ext cx="8229600" cy="560387"/>
          </a:xfrm>
        </p:spPr>
        <p:txBody>
          <a:bodyPr/>
          <a:lstStyle/>
          <a:p>
            <a:r>
              <a:rPr lang="zh-CN" altLang="en-US" dirty="0" smtClean="0"/>
              <a:t>动态分配无人车</a:t>
            </a:r>
            <a:endParaRPr lang="en-US" altLang="zh-CN" dirty="0" smtClean="0"/>
          </a:p>
        </p:txBody>
      </p:sp>
      <p:sp>
        <p:nvSpPr>
          <p:cNvPr id="4" name="左大括号 3"/>
          <p:cNvSpPr/>
          <p:nvPr/>
        </p:nvSpPr>
        <p:spPr bwMode="auto">
          <a:xfrm>
            <a:off x="952500" y="1998017"/>
            <a:ext cx="495300" cy="3412183"/>
          </a:xfrm>
          <a:prstGeom prst="leftBrace">
            <a:avLst>
              <a:gd name="adj1" fmla="val 51970"/>
              <a:gd name="adj2" fmla="val 50000"/>
            </a:avLst>
          </a:prstGeom>
          <a:solidFill>
            <a:schemeClr val="bg1"/>
          </a:solid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5" name="文本框 4"/>
          <p:cNvSpPr txBox="1"/>
          <p:nvPr/>
        </p:nvSpPr>
        <p:spPr>
          <a:xfrm>
            <a:off x="1333500" y="2052934"/>
            <a:ext cx="4442242" cy="461665"/>
          </a:xfrm>
          <a:prstGeom prst="rect">
            <a:avLst/>
          </a:prstGeom>
          <a:noFill/>
        </p:spPr>
        <p:txBody>
          <a:bodyPr wrap="none" rtlCol="0">
            <a:spAutoFit/>
          </a:bodyPr>
          <a:lstStyle/>
          <a:p>
            <a:r>
              <a:rPr lang="en-US" altLang="zh-CN" dirty="0" smtClean="0">
                <a:solidFill>
                  <a:srgbClr val="132584"/>
                </a:solidFill>
              </a:rPr>
              <a:t>1.</a:t>
            </a:r>
            <a:r>
              <a:rPr lang="zh-CN" altLang="en-US" dirty="0" smtClean="0">
                <a:solidFill>
                  <a:srgbClr val="132584"/>
                </a:solidFill>
              </a:rPr>
              <a:t>分配用于遗传算法和贪婪算法</a:t>
            </a:r>
            <a:endParaRPr lang="zh-CN" altLang="en-US" dirty="0">
              <a:solidFill>
                <a:srgbClr val="132584"/>
              </a:solidFill>
            </a:endParaRPr>
          </a:p>
        </p:txBody>
      </p:sp>
      <p:sp>
        <p:nvSpPr>
          <p:cNvPr id="6" name="右箭头 5"/>
          <p:cNvSpPr/>
          <p:nvPr/>
        </p:nvSpPr>
        <p:spPr bwMode="auto">
          <a:xfrm>
            <a:off x="2171700" y="2664767"/>
            <a:ext cx="457200" cy="381000"/>
          </a:xfrm>
          <a:prstGeom prst="right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7" name="文本框 6"/>
          <p:cNvSpPr txBox="1"/>
          <p:nvPr/>
        </p:nvSpPr>
        <p:spPr>
          <a:xfrm>
            <a:off x="2857500" y="2624434"/>
            <a:ext cx="1723549" cy="400110"/>
          </a:xfrm>
          <a:prstGeom prst="rect">
            <a:avLst/>
          </a:prstGeom>
          <a:noFill/>
        </p:spPr>
        <p:txBody>
          <a:bodyPr wrap="none" rtlCol="0">
            <a:spAutoFit/>
          </a:bodyPr>
          <a:lstStyle/>
          <a:p>
            <a:r>
              <a:rPr lang="zh-CN" altLang="en-US" sz="2000" dirty="0" smtClean="0">
                <a:solidFill>
                  <a:srgbClr val="132584"/>
                </a:solidFill>
              </a:rPr>
              <a:t>加权比例分配</a:t>
            </a:r>
            <a:endParaRPr lang="zh-CN" altLang="en-US" sz="2000" dirty="0">
              <a:solidFill>
                <a:srgbClr val="132584"/>
              </a:solidFill>
            </a:endParaRPr>
          </a:p>
        </p:txBody>
      </p:sp>
      <p:sp>
        <p:nvSpPr>
          <p:cNvPr id="17" name="文本框 16"/>
          <p:cNvSpPr txBox="1"/>
          <p:nvPr/>
        </p:nvSpPr>
        <p:spPr>
          <a:xfrm>
            <a:off x="1371600" y="4699511"/>
            <a:ext cx="6939720" cy="461665"/>
          </a:xfrm>
          <a:prstGeom prst="rect">
            <a:avLst/>
          </a:prstGeom>
          <a:noFill/>
        </p:spPr>
        <p:txBody>
          <a:bodyPr wrap="none" rtlCol="0">
            <a:spAutoFit/>
          </a:bodyPr>
          <a:lstStyle/>
          <a:p>
            <a:r>
              <a:rPr lang="en-US" altLang="zh-CN" dirty="0" smtClean="0">
                <a:solidFill>
                  <a:srgbClr val="132584"/>
                </a:solidFill>
              </a:rPr>
              <a:t>3.</a:t>
            </a:r>
            <a:r>
              <a:rPr lang="zh-CN" altLang="en-US" dirty="0" smtClean="0">
                <a:solidFill>
                  <a:srgbClr val="132584"/>
                </a:solidFill>
              </a:rPr>
              <a:t>周期时间重新计算高频呼叫站点聚类，重复</a:t>
            </a:r>
            <a:r>
              <a:rPr lang="en-US" altLang="zh-CN" dirty="0" smtClean="0">
                <a:solidFill>
                  <a:srgbClr val="132584"/>
                </a:solidFill>
              </a:rPr>
              <a:t>1</a:t>
            </a:r>
            <a:r>
              <a:rPr lang="zh-CN" altLang="en-US" dirty="0" smtClean="0">
                <a:solidFill>
                  <a:srgbClr val="132584"/>
                </a:solidFill>
              </a:rPr>
              <a:t>，</a:t>
            </a:r>
            <a:r>
              <a:rPr lang="en-US" altLang="zh-CN" dirty="0" smtClean="0">
                <a:solidFill>
                  <a:srgbClr val="132584"/>
                </a:solidFill>
              </a:rPr>
              <a:t>2</a:t>
            </a:r>
            <a:endParaRPr lang="zh-CN" altLang="en-US" dirty="0">
              <a:solidFill>
                <a:srgbClr val="132584"/>
              </a:solidFill>
            </a:endParaRPr>
          </a:p>
        </p:txBody>
      </p:sp>
      <p:grpSp>
        <p:nvGrpSpPr>
          <p:cNvPr id="9" name="组合 8"/>
          <p:cNvGrpSpPr/>
          <p:nvPr/>
        </p:nvGrpSpPr>
        <p:grpSpPr>
          <a:xfrm>
            <a:off x="1333500" y="3385922"/>
            <a:ext cx="5708685" cy="1013767"/>
            <a:chOff x="1333500" y="3385922"/>
            <a:chExt cx="5708685" cy="1013767"/>
          </a:xfrm>
        </p:grpSpPr>
        <p:grpSp>
          <p:nvGrpSpPr>
            <p:cNvPr id="19" name="组合 18"/>
            <p:cNvGrpSpPr/>
            <p:nvPr/>
          </p:nvGrpSpPr>
          <p:grpSpPr>
            <a:xfrm>
              <a:off x="1333500" y="3385922"/>
              <a:ext cx="5708685" cy="1013767"/>
              <a:chOff x="1333500" y="3385922"/>
              <a:chExt cx="5708685" cy="1013767"/>
            </a:xfrm>
          </p:grpSpPr>
          <p:sp>
            <p:nvSpPr>
              <p:cNvPr id="8" name="文本框 7"/>
              <p:cNvSpPr txBox="1"/>
              <p:nvPr/>
            </p:nvSpPr>
            <p:spPr>
              <a:xfrm>
                <a:off x="1333500" y="3385922"/>
                <a:ext cx="4128053" cy="461665"/>
              </a:xfrm>
              <a:prstGeom prst="rect">
                <a:avLst/>
              </a:prstGeom>
              <a:noFill/>
            </p:spPr>
            <p:txBody>
              <a:bodyPr wrap="none" rtlCol="0">
                <a:spAutoFit/>
              </a:bodyPr>
              <a:lstStyle/>
              <a:p>
                <a:r>
                  <a:rPr lang="en-US" altLang="zh-CN" dirty="0">
                    <a:solidFill>
                      <a:srgbClr val="132584"/>
                    </a:solidFill>
                  </a:rPr>
                  <a:t>2</a:t>
                </a:r>
                <a:r>
                  <a:rPr lang="en-US" altLang="zh-CN" dirty="0" smtClean="0">
                    <a:solidFill>
                      <a:srgbClr val="132584"/>
                    </a:solidFill>
                  </a:rPr>
                  <a:t>.</a:t>
                </a:r>
                <a:r>
                  <a:rPr lang="zh-CN" altLang="en-US" dirty="0" smtClean="0">
                    <a:solidFill>
                      <a:srgbClr val="132584"/>
                    </a:solidFill>
                  </a:rPr>
                  <a:t>分配于各高频呼叫站点聚类</a:t>
                </a:r>
                <a:endParaRPr lang="zh-CN" altLang="en-US" dirty="0">
                  <a:solidFill>
                    <a:srgbClr val="132584"/>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2842574" y="3965275"/>
                    <a:ext cx="4199611" cy="434414"/>
                  </a:xfrm>
                  <a:prstGeom prst="rect">
                    <a:avLst/>
                  </a:prstGeom>
                  <a:noFill/>
                </p:spPr>
                <p:txBody>
                  <a:bodyPr wrap="none" rtlCol="0">
                    <a:spAutoFit/>
                  </a:bodyPr>
                  <a:lstStyle/>
                  <a:p>
                    <a14:m>
                      <m:oMath xmlns:m="http://schemas.openxmlformats.org/officeDocument/2006/math">
                        <m:sSub>
                          <m:sSubPr>
                            <m:ctrlPr>
                              <a:rPr lang="zh-CN" altLang="zh-CN" sz="2000" i="1" smtClean="0">
                                <a:solidFill>
                                  <a:srgbClr val="132584"/>
                                </a:solidFill>
                                <a:latin typeface="Cambria Math"/>
                              </a:rPr>
                            </m:ctrlPr>
                          </m:sSubPr>
                          <m:e>
                            <m:bar>
                              <m:barPr>
                                <m:pos m:val="top"/>
                                <m:ctrlPr>
                                  <a:rPr lang="zh-CN" altLang="zh-CN" sz="2000" i="1">
                                    <a:solidFill>
                                      <a:srgbClr val="132584"/>
                                    </a:solidFill>
                                    <a:latin typeface="Cambria Math"/>
                                  </a:rPr>
                                </m:ctrlPr>
                              </m:barPr>
                              <m:e>
                                <m:r>
                                  <m:rPr>
                                    <m:sty m:val="p"/>
                                  </m:rPr>
                                  <a:rPr lang="en-US" altLang="zh-CN" sz="2000" i="1">
                                    <a:solidFill>
                                      <a:srgbClr val="132584"/>
                                    </a:solidFill>
                                    <a:latin typeface="Cambria Math" panose="02040503050406030204" pitchFamily="18" charset="0"/>
                                  </a:rPr>
                                  <m:t>I</m:t>
                                </m:r>
                              </m:e>
                            </m:bar>
                          </m:e>
                          <m:sub>
                            <m:r>
                              <a:rPr lang="en-US" altLang="zh-CN" sz="2000" i="1">
                                <a:solidFill>
                                  <a:srgbClr val="132584"/>
                                </a:solidFill>
                                <a:latin typeface="Cambria Math" panose="02040503050406030204" pitchFamily="18" charset="0"/>
                              </a:rPr>
                              <m:t>𝑡</m:t>
                            </m:r>
                          </m:sub>
                        </m:sSub>
                        <m:r>
                          <a:rPr lang="zh-CN" altLang="en-US" sz="2000" i="1">
                            <a:solidFill>
                              <a:srgbClr val="132584"/>
                            </a:solidFill>
                            <a:latin typeface="Cambria Math" panose="02040503050406030204" pitchFamily="18" charset="0"/>
                          </a:rPr>
                          <m:t>最小</m:t>
                        </m:r>
                      </m:oMath>
                    </a14:m>
                    <a:r>
                      <a:rPr lang="zh-CN" altLang="en-US" sz="2000" dirty="0" smtClean="0">
                        <a:solidFill>
                          <a:srgbClr val="132584"/>
                        </a:solidFill>
                      </a:rPr>
                      <a:t>的聚类分配车辆给最大的聚类</a:t>
                    </a:r>
                    <a:endParaRPr lang="zh-CN" altLang="en-US" sz="2000" dirty="0">
                      <a:solidFill>
                        <a:srgbClr val="132584"/>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842574" y="3965275"/>
                    <a:ext cx="4199611" cy="434414"/>
                  </a:xfrm>
                  <a:prstGeom prst="rect">
                    <a:avLst/>
                  </a:prstGeom>
                  <a:blipFill rotWithShape="0">
                    <a:blip r:embed="rId5"/>
                    <a:stretch>
                      <a:fillRect t="-2778" r="-1016" b="-19444"/>
                    </a:stretch>
                  </a:blipFill>
                </p:spPr>
                <p:txBody>
                  <a:bodyPr/>
                  <a:lstStyle/>
                  <a:p>
                    <a:r>
                      <a:rPr lang="zh-CN" altLang="en-US">
                        <a:noFill/>
                      </a:rPr>
                      <a:t> </a:t>
                    </a:r>
                  </a:p>
                </p:txBody>
              </p:sp>
            </mc:Fallback>
          </mc:AlternateContent>
        </p:grpSp>
        <p:sp>
          <p:nvSpPr>
            <p:cNvPr id="18" name="右箭头 17"/>
            <p:cNvSpPr/>
            <p:nvPr/>
          </p:nvSpPr>
          <p:spPr bwMode="auto">
            <a:xfrm>
              <a:off x="2139492" y="3984837"/>
              <a:ext cx="457200" cy="381000"/>
            </a:xfrm>
            <a:prstGeom prst="rightArrow">
              <a:avLst/>
            </a:prstGeom>
            <a:solidFill>
              <a:schemeClr val="bg1"/>
            </a:solid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spTree>
    <p:custDataLst>
      <p:tags r:id="rId1"/>
    </p:custDataLst>
    <p:extLst>
      <p:ext uri="{BB962C8B-B14F-4D97-AF65-F5344CB8AC3E}">
        <p14:creationId xmlns:p14="http://schemas.microsoft.com/office/powerpoint/2010/main" val="2750312630"/>
      </p:ext>
    </p:extLst>
  </p:cSld>
  <p:clrMapOvr>
    <a:masterClrMapping/>
  </p:clrMapOvr>
  <mc:AlternateContent xmlns:mc="http://schemas.openxmlformats.org/markup-compatibility/2006" xmlns:p14="http://schemas.microsoft.com/office/powerpoint/2010/main">
    <mc:Choice Requires="p14">
      <p:transition spd="slow" p14:dur="2000" advTm="44520"/>
    </mc:Choice>
    <mc:Fallback xmlns="">
      <p:transition spd="slow" advTm="44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pPr lvl="0"/>
            <a:r>
              <a:rPr lang="zh-CN" altLang="zh-CN" dirty="0" smtClean="0"/>
              <a:t>聚</a:t>
            </a:r>
            <a:r>
              <a:rPr lang="zh-CN" altLang="zh-CN" dirty="0"/>
              <a:t>类贪婪遗传算法</a:t>
            </a:r>
            <a:br>
              <a:rPr lang="zh-CN" altLang="zh-CN" dirty="0"/>
            </a:br>
            <a:endParaRPr lang="zh-CN" altLang="en-US" dirty="0"/>
          </a:p>
        </p:txBody>
      </p:sp>
      <p:sp>
        <p:nvSpPr>
          <p:cNvPr id="6" name="文本框 5"/>
          <p:cNvSpPr txBox="1"/>
          <p:nvPr/>
        </p:nvSpPr>
        <p:spPr>
          <a:xfrm>
            <a:off x="1219200" y="6488668"/>
            <a:ext cx="3810000" cy="369332"/>
          </a:xfrm>
          <a:prstGeom prst="rect">
            <a:avLst/>
          </a:prstGeom>
          <a:noFill/>
        </p:spPr>
        <p:txBody>
          <a:bodyPr wrap="square" rtlCol="0">
            <a:spAutoFit/>
          </a:bodyPr>
          <a:lstStyle/>
          <a:p>
            <a:r>
              <a:rPr lang="zh-CN" altLang="zh-CN" sz="1800" dirty="0"/>
              <a:t>聚类贪婪遗传算法流程图</a:t>
            </a:r>
            <a:endParaRPr lang="zh-CN" altLang="en-US" sz="1800" dirty="0"/>
          </a:p>
        </p:txBody>
      </p:sp>
      <p:sp>
        <p:nvSpPr>
          <p:cNvPr id="7" name="文本框 6"/>
          <p:cNvSpPr txBox="1"/>
          <p:nvPr/>
        </p:nvSpPr>
        <p:spPr>
          <a:xfrm>
            <a:off x="5334000" y="2133600"/>
            <a:ext cx="3657600" cy="3046988"/>
          </a:xfrm>
          <a:prstGeom prst="rect">
            <a:avLst/>
          </a:prstGeom>
          <a:noFill/>
        </p:spPr>
        <p:txBody>
          <a:bodyPr wrap="square" rtlCol="0">
            <a:spAutoFit/>
          </a:bodyPr>
          <a:lstStyle/>
          <a:p>
            <a:r>
              <a:rPr lang="zh-CN" altLang="en-US" dirty="0" smtClean="0">
                <a:solidFill>
                  <a:srgbClr val="132584"/>
                </a:solidFill>
              </a:rPr>
              <a:t>核心思想：</a:t>
            </a:r>
            <a:endParaRPr lang="en-US" altLang="zh-CN" dirty="0" smtClean="0">
              <a:solidFill>
                <a:srgbClr val="132584"/>
              </a:solidFill>
            </a:endParaRPr>
          </a:p>
          <a:p>
            <a:endParaRPr lang="en-US" altLang="zh-CN" dirty="0" smtClean="0">
              <a:solidFill>
                <a:srgbClr val="132584"/>
              </a:solidFill>
            </a:endParaRPr>
          </a:p>
          <a:p>
            <a:r>
              <a:rPr lang="en-US" altLang="zh-CN" dirty="0" smtClean="0">
                <a:solidFill>
                  <a:srgbClr val="132584"/>
                </a:solidFill>
              </a:rPr>
              <a:t>1.</a:t>
            </a:r>
            <a:r>
              <a:rPr lang="zh-CN" altLang="en-US" dirty="0" smtClean="0">
                <a:solidFill>
                  <a:srgbClr val="132584"/>
                </a:solidFill>
              </a:rPr>
              <a:t>部分无人车在高频站点聚类中按照贪婪算法策略行驶</a:t>
            </a:r>
            <a:endParaRPr lang="en-US" altLang="zh-CN" dirty="0">
              <a:solidFill>
                <a:srgbClr val="132584"/>
              </a:solidFill>
            </a:endParaRPr>
          </a:p>
          <a:p>
            <a:endParaRPr lang="en-US" altLang="zh-CN" dirty="0" smtClean="0">
              <a:solidFill>
                <a:srgbClr val="132584"/>
              </a:solidFill>
            </a:endParaRPr>
          </a:p>
          <a:p>
            <a:r>
              <a:rPr lang="en-US" altLang="zh-CN" dirty="0" smtClean="0">
                <a:solidFill>
                  <a:srgbClr val="132584"/>
                </a:solidFill>
              </a:rPr>
              <a:t>2.</a:t>
            </a:r>
            <a:r>
              <a:rPr lang="zh-CN" altLang="en-US" dirty="0" smtClean="0">
                <a:solidFill>
                  <a:srgbClr val="132584"/>
                </a:solidFill>
              </a:rPr>
              <a:t>部分无人车在全部站点中按照遗传算法路径行驶</a:t>
            </a:r>
            <a:endParaRPr lang="zh-CN" altLang="en-US" dirty="0">
              <a:solidFill>
                <a:srgbClr val="132584"/>
              </a:solidFill>
            </a:endParaRPr>
          </a:p>
        </p:txBody>
      </p:sp>
      <p:pic>
        <p:nvPicPr>
          <p:cNvPr id="3" name="图片 2"/>
          <p:cNvPicPr>
            <a:picLocks noChangeAspect="1"/>
          </p:cNvPicPr>
          <p:nvPr/>
        </p:nvPicPr>
        <p:blipFill>
          <a:blip r:embed="rId3"/>
          <a:stretch>
            <a:fillRect/>
          </a:stretch>
        </p:blipFill>
        <p:spPr>
          <a:xfrm>
            <a:off x="304800" y="928575"/>
            <a:ext cx="4953000" cy="5552719"/>
          </a:xfrm>
          <a:prstGeom prst="rect">
            <a:avLst/>
          </a:prstGeom>
        </p:spPr>
      </p:pic>
    </p:spTree>
    <p:extLst>
      <p:ext uri="{BB962C8B-B14F-4D97-AF65-F5344CB8AC3E}">
        <p14:creationId xmlns:p14="http://schemas.microsoft.com/office/powerpoint/2010/main" val="3684769072"/>
      </p:ext>
    </p:extLst>
  </p:cSld>
  <p:clrMapOvr>
    <a:masterClrMapping/>
  </p:clrMapOvr>
  <mc:AlternateContent xmlns:mc="http://schemas.openxmlformats.org/markup-compatibility/2006" xmlns:p14="http://schemas.microsoft.com/office/powerpoint/2010/main">
    <mc:Choice Requires="p14">
      <p:transition spd="slow" p14:dur="2000" advTm="47187"/>
    </mc:Choice>
    <mc:Fallback xmlns="">
      <p:transition spd="slow" advTm="47187"/>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dirty="0" smtClean="0"/>
              <a:t>实验场景及参数</a:t>
            </a:r>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4018330638"/>
                  </p:ext>
                </p:extLst>
              </p:nvPr>
            </p:nvGraphicFramePr>
            <p:xfrm>
              <a:off x="4648200" y="990600"/>
              <a:ext cx="4343400" cy="5517002"/>
            </p:xfrm>
            <a:graphic>
              <a:graphicData uri="http://schemas.openxmlformats.org/drawingml/2006/table">
                <a:tbl>
                  <a:tblPr firstRow="1" firstCol="1" bandRow="1">
                    <a:tableStyleId>{35758FB7-9AC5-4552-8A53-C91805E547FA}</a:tableStyleId>
                  </a:tblPr>
                  <a:tblGrid>
                    <a:gridCol w="2971800"/>
                    <a:gridCol w="1371600"/>
                  </a:tblGrid>
                  <a:tr h="365797">
                    <a:tc>
                      <a:txBody>
                        <a:bodyPr/>
                        <a:lstStyle/>
                        <a:p>
                          <a:pPr algn="ctr">
                            <a:spcAft>
                              <a:spcPts val="0"/>
                            </a:spcAft>
                          </a:pPr>
                          <a:r>
                            <a:rPr lang="zh-CN" sz="1800" b="0" kern="100" dirty="0">
                              <a:solidFill>
                                <a:schemeClr val="tx1"/>
                              </a:solidFill>
                              <a:effectLst/>
                            </a:rPr>
                            <a:t>参数</a:t>
                          </a:r>
                          <a:endParaRPr lang="zh-CN" sz="1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b="0" kern="100" dirty="0">
                              <a:solidFill>
                                <a:schemeClr val="tx1"/>
                              </a:solidFill>
                              <a:effectLst/>
                            </a:rPr>
                            <a:t>值</a:t>
                          </a:r>
                          <a:endParaRPr lang="zh-CN" sz="1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dirty="0">
                              <a:effectLst/>
                            </a:rPr>
                            <a:t>站点总数</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dirty="0">
                              <a:effectLst/>
                            </a:rPr>
                            <a:t>36</a:t>
                          </a:r>
                          <a:r>
                            <a:rPr lang="zh-CN" sz="1800" b="0" kern="100" dirty="0">
                              <a:effectLst/>
                            </a:rPr>
                            <a:t>个</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marL="0" algn="ctr" defTabSz="914400" rtl="0" eaLnBrk="1" latinLnBrk="0" hangingPunct="1">
                            <a:spcAft>
                              <a:spcPts val="0"/>
                            </a:spcAft>
                          </a:pPr>
                          <a:r>
                            <a:rPr lang="zh-CN" sz="1800" b="0" kern="100">
                              <a:solidFill>
                                <a:schemeClr val="dk1"/>
                              </a:solidFill>
                              <a:effectLst/>
                              <a:latin typeface="+mn-lt"/>
                              <a:ea typeface="+mn-ea"/>
                              <a:cs typeface="+mn-cs"/>
                            </a:rPr>
                            <a:t>无人车总数</a:t>
                          </a:r>
                        </a:p>
                      </a:txBody>
                      <a:tcPr marL="68580" marR="68580" marT="0" marB="0"/>
                    </a:tc>
                    <a:tc>
                      <a:txBody>
                        <a:bodyPr/>
                        <a:lstStyle/>
                        <a:p>
                          <a:pPr marL="0" algn="ctr" defTabSz="914400" rtl="0" eaLnBrk="1" latinLnBrk="0" hangingPunct="1">
                            <a:spcAft>
                              <a:spcPts val="0"/>
                            </a:spcAft>
                          </a:pPr>
                          <a:r>
                            <a:rPr lang="en-US" sz="1800" b="0" kern="100" dirty="0">
                              <a:solidFill>
                                <a:schemeClr val="dk1"/>
                              </a:solidFill>
                              <a:effectLst/>
                              <a:latin typeface="+mn-lt"/>
                              <a:ea typeface="+mn-ea"/>
                              <a:cs typeface="+mn-cs"/>
                            </a:rPr>
                            <a:t>16</a:t>
                          </a:r>
                          <a:r>
                            <a:rPr lang="zh-CN" sz="1800" b="0" kern="100" dirty="0">
                              <a:solidFill>
                                <a:schemeClr val="dk1"/>
                              </a:solidFill>
                              <a:effectLst/>
                              <a:latin typeface="+mn-lt"/>
                              <a:ea typeface="+mn-ea"/>
                              <a:cs typeface="+mn-cs"/>
                            </a:rPr>
                            <a:t>辆</a:t>
                          </a:r>
                        </a:p>
                      </a:txBody>
                      <a:tcPr marL="68580" marR="68580" marT="0" marB="0"/>
                    </a:tc>
                  </a:tr>
                  <a:tr h="365797">
                    <a:tc>
                      <a:txBody>
                        <a:bodyPr/>
                        <a:lstStyle/>
                        <a:p>
                          <a:pPr algn="ctr">
                            <a:spcAft>
                              <a:spcPts val="0"/>
                            </a:spcAft>
                          </a:pPr>
                          <a:r>
                            <a:rPr lang="zh-CN" sz="1800" b="0" kern="100" dirty="0">
                              <a:effectLst/>
                            </a:rPr>
                            <a:t>无人车速度</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altLang="zh-CN" sz="1800" b="0" kern="100" dirty="0" smtClean="0">
                              <a:effectLst/>
                            </a:rPr>
                            <a:t>6</a:t>
                          </a:r>
                          <a:r>
                            <a:rPr lang="en-US" sz="1800" b="0" kern="100" dirty="0" smtClean="0">
                              <a:effectLst/>
                            </a:rPr>
                            <a:t>m/s</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a:effectLst/>
                            </a:rPr>
                            <a:t>每辆无人车准载人数</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dirty="0">
                              <a:effectLst/>
                            </a:rPr>
                            <a:t>10</a:t>
                          </a:r>
                          <a:r>
                            <a:rPr lang="zh-CN" sz="1800" b="0" kern="100" dirty="0">
                              <a:effectLst/>
                            </a:rPr>
                            <a:t>人</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dirty="0">
                              <a:effectLst/>
                            </a:rPr>
                            <a:t>叫车请求生成周期</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dirty="0">
                              <a:effectLst/>
                            </a:rPr>
                            <a:t>1~4 s</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a:effectLst/>
                            </a:rPr>
                            <a:t>数据采集周期</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a:effectLst/>
                            </a:rPr>
                            <a:t>10min</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a:effectLst/>
                            </a:rPr>
                            <a:t>数据采集总时长</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a:effectLst/>
                            </a:rPr>
                            <a:t>200min</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a:effectLst/>
                            </a:rPr>
                            <a:t>交叉概率</a:t>
                          </a:r>
                          <a14:m>
                            <m:oMath xmlns:m="http://schemas.openxmlformats.org/officeDocument/2006/math">
                              <m:sSub>
                                <m:sSubPr>
                                  <m:ctrlPr>
                                    <a:rPr lang="zh-CN" sz="1800" b="0" i="1" kern="100">
                                      <a:effectLst/>
                                      <a:latin typeface="Cambria Math"/>
                                    </a:rPr>
                                  </m:ctrlPr>
                                </m:sSubPr>
                                <m:e>
                                  <m:r>
                                    <a:rPr lang="en-US" sz="1800" b="0" i="1" kern="100">
                                      <a:effectLst/>
                                      <a:latin typeface="Cambria Math" panose="02040503050406030204" pitchFamily="18" charset="0"/>
                                    </a:rPr>
                                    <m:t>𝑃</m:t>
                                  </m:r>
                                </m:e>
                                <m:sub>
                                  <m:r>
                                    <a:rPr lang="en-US" sz="1800" b="0" i="1" kern="100">
                                      <a:effectLst/>
                                      <a:latin typeface="Cambria Math" panose="02040503050406030204" pitchFamily="18" charset="0"/>
                                    </a:rPr>
                                    <m:t>𝑐</m:t>
                                  </m:r>
                                </m:sub>
                              </m:sSub>
                            </m:oMath>
                          </a14:m>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a:effectLst/>
                            </a:rPr>
                            <a:t>1</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dirty="0">
                              <a:effectLst/>
                            </a:rPr>
                            <a:t>变异概率</a:t>
                          </a:r>
                          <a14:m>
                            <m:oMath xmlns:m="http://schemas.openxmlformats.org/officeDocument/2006/math">
                              <m:sSub>
                                <m:sSubPr>
                                  <m:ctrlPr>
                                    <a:rPr lang="zh-CN" sz="1800" b="0" i="1" kern="100">
                                      <a:effectLst/>
                                      <a:latin typeface="Cambria Math"/>
                                    </a:rPr>
                                  </m:ctrlPr>
                                </m:sSubPr>
                                <m:e>
                                  <m:r>
                                    <a:rPr lang="en-US" sz="1800" b="0" i="1" kern="100">
                                      <a:effectLst/>
                                      <a:latin typeface="Cambria Math" panose="02040503050406030204" pitchFamily="18" charset="0"/>
                                    </a:rPr>
                                    <m:t>𝑃</m:t>
                                  </m:r>
                                </m:e>
                                <m:sub>
                                  <m:r>
                                    <a:rPr lang="en-US" sz="1800" b="0" i="1" kern="100">
                                      <a:effectLst/>
                                      <a:latin typeface="Cambria Math" panose="02040503050406030204" pitchFamily="18" charset="0"/>
                                    </a:rPr>
                                    <m:t>𝑚</m:t>
                                  </m:r>
                                </m:sub>
                              </m:sSub>
                            </m:oMath>
                          </a14:m>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dirty="0">
                              <a:effectLst/>
                            </a:rPr>
                            <a:t>0</a:t>
                          </a:r>
                          <a:r>
                            <a:rPr lang="en-US" sz="1800" b="0" kern="100" dirty="0" smtClean="0">
                              <a:effectLst/>
                            </a:rPr>
                            <a:t>. 5</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95844">
                    <a:tc>
                      <a:txBody>
                        <a:bodyPr/>
                        <a:lstStyle/>
                        <a:p>
                          <a:pPr algn="ctr">
                            <a:spcAft>
                              <a:spcPts val="0"/>
                            </a:spcAft>
                          </a:pPr>
                          <a:r>
                            <a:rPr lang="zh-CN" sz="1800" b="0" kern="100" dirty="0">
                              <a:effectLst/>
                            </a:rPr>
                            <a:t>强关联标准频率</a:t>
                          </a:r>
                          <a14:m>
                            <m:oMath xmlns:m="http://schemas.openxmlformats.org/officeDocument/2006/math">
                              <m:sSub>
                                <m:sSubPr>
                                  <m:ctrlPr>
                                    <a:rPr lang="zh-CN" sz="1800" b="0" i="1" kern="100">
                                      <a:effectLst/>
                                      <a:latin typeface="Cambria Math"/>
                                    </a:rPr>
                                  </m:ctrlPr>
                                </m:sSubPr>
                                <m:e>
                                  <m:r>
                                    <a:rPr lang="en-US" sz="1800" b="0" i="1" kern="100">
                                      <a:effectLst/>
                                      <a:latin typeface="Cambria Math" panose="02040503050406030204" pitchFamily="18" charset="0"/>
                                    </a:rPr>
                                    <m:t>𝑄</m:t>
                                  </m:r>
                                </m:e>
                                <m:sub>
                                  <m:r>
                                    <a:rPr lang="en-US" sz="1800" b="0" i="1" kern="100">
                                      <a:effectLst/>
                                      <a:latin typeface="Cambria Math" panose="02040503050406030204" pitchFamily="18" charset="0"/>
                                    </a:rPr>
                                    <m:t>𝑐𝑜𝑟</m:t>
                                  </m:r>
                                </m:sub>
                              </m:sSub>
                            </m:oMath>
                          </a14:m>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a:effectLst/>
                            </a:rPr>
                            <a:t>0.002</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dirty="0">
                              <a:effectLst/>
                            </a:rPr>
                            <a:t>高频呼叫站点标准频率</a:t>
                          </a:r>
                          <a14:m>
                            <m:oMath xmlns:m="http://schemas.openxmlformats.org/officeDocument/2006/math">
                              <m:sSub>
                                <m:sSubPr>
                                  <m:ctrlPr>
                                    <a:rPr lang="zh-CN" sz="1800" b="0" i="1" kern="100">
                                      <a:effectLst/>
                                      <a:latin typeface="Cambria Math"/>
                                    </a:rPr>
                                  </m:ctrlPr>
                                </m:sSubPr>
                                <m:e>
                                  <m:r>
                                    <a:rPr lang="en-US" sz="1800" b="0" i="1" kern="100">
                                      <a:effectLst/>
                                      <a:latin typeface="Cambria Math" panose="02040503050406030204" pitchFamily="18" charset="0"/>
                                    </a:rPr>
                                    <m:t>𝑃</m:t>
                                  </m:r>
                                </m:e>
                                <m:sub>
                                  <m:r>
                                    <a:rPr lang="en-US" sz="1800" b="0" i="1" kern="100">
                                      <a:effectLst/>
                                      <a:latin typeface="Cambria Math" panose="02040503050406030204" pitchFamily="18" charset="0"/>
                                    </a:rPr>
                                    <m:t>h𝑜𝑡</m:t>
                                  </m:r>
                                </m:sub>
                              </m:sSub>
                            </m:oMath>
                          </a14:m>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dirty="0">
                              <a:effectLst/>
                            </a:rPr>
                            <a:t>0.28</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altLang="en-US" sz="1800" b="0" kern="100" dirty="0" smtClean="0">
                              <a:solidFill>
                                <a:schemeClr val="dk1"/>
                              </a:solidFill>
                              <a:effectLst/>
                              <a:latin typeface="+mn-lt"/>
                              <a:ea typeface="+mn-ea"/>
                              <a:cs typeface="+mn-cs"/>
                            </a:rPr>
                            <a:t>操作系统</a:t>
                          </a:r>
                          <a:endParaRPr lang="zh-CN" sz="1800" b="0" kern="100" dirty="0">
                            <a:solidFill>
                              <a:schemeClr val="dk1"/>
                            </a:solidFill>
                            <a:effectLst/>
                            <a:latin typeface="+mn-lt"/>
                            <a:ea typeface="+mn-ea"/>
                            <a:cs typeface="+mn-cs"/>
                          </a:endParaRPr>
                        </a:p>
                      </a:txBody>
                      <a:tcPr marL="68580" marR="68580" marT="0" marB="0"/>
                    </a:tc>
                    <a:tc>
                      <a:txBody>
                        <a:bodyPr/>
                        <a:lstStyle/>
                        <a:p>
                          <a:pPr algn="ctr">
                            <a:spcAft>
                              <a:spcPts val="0"/>
                            </a:spcAft>
                          </a:pPr>
                          <a:r>
                            <a:rPr lang="en-US" altLang="zh-CN" sz="1800" b="0" kern="100" dirty="0" smtClean="0">
                              <a:effectLst/>
                              <a:latin typeface="Calibri" panose="020F0502020204030204" pitchFamily="34" charset="0"/>
                              <a:ea typeface="宋体" panose="02010600030101010101" pitchFamily="2" charset="-122"/>
                              <a:cs typeface="Times New Roman" panose="02020603050405020304" pitchFamily="18" charset="0"/>
                            </a:rPr>
                            <a:t>Windows10</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marL="0" algn="ctr" defTabSz="914400" rtl="0" eaLnBrk="1" latinLnBrk="0" hangingPunct="1">
                            <a:spcAft>
                              <a:spcPts val="0"/>
                            </a:spcAft>
                          </a:pPr>
                          <a:r>
                            <a:rPr lang="en-US" altLang="zh-CN" sz="1800" b="0" kern="100" dirty="0" smtClean="0">
                              <a:solidFill>
                                <a:schemeClr val="dk1"/>
                              </a:solidFill>
                              <a:effectLst/>
                              <a:latin typeface="+mn-lt"/>
                              <a:ea typeface="+mn-ea"/>
                              <a:cs typeface="+mn-cs"/>
                            </a:rPr>
                            <a:t>CPU</a:t>
                          </a:r>
                          <a:endParaRPr lang="zh-CN" sz="1800" b="0" kern="100" dirty="0">
                            <a:solidFill>
                              <a:schemeClr val="dk1"/>
                            </a:solidFill>
                            <a:effectLst/>
                            <a:latin typeface="+mn-lt"/>
                            <a:ea typeface="+mn-ea"/>
                            <a:cs typeface="+mn-cs"/>
                          </a:endParaRPr>
                        </a:p>
                      </a:txBody>
                      <a:tcPr marL="68580" marR="68580" marT="0" marB="0"/>
                    </a:tc>
                    <a:tc>
                      <a:txBody>
                        <a:bodyPr/>
                        <a:lstStyle/>
                        <a:p>
                          <a:pPr algn="ctr">
                            <a:spcAft>
                              <a:spcPts val="0"/>
                            </a:spcAft>
                          </a:pPr>
                          <a:r>
                            <a:rPr lang="en-US" altLang="zh-CN" sz="1800" b="0" kern="100" dirty="0" smtClean="0">
                              <a:effectLst/>
                              <a:latin typeface="Calibri" panose="020F0502020204030204" pitchFamily="34" charset="0"/>
                              <a:ea typeface="宋体" panose="02010600030101010101" pitchFamily="2" charset="-122"/>
                              <a:cs typeface="Times New Roman" panose="02020603050405020304" pitchFamily="18" charset="0"/>
                            </a:rPr>
                            <a:t>Intel i7</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marL="0" algn="ctr" defTabSz="914400" rtl="0" eaLnBrk="1" latinLnBrk="0" hangingPunct="1">
                            <a:spcAft>
                              <a:spcPts val="0"/>
                            </a:spcAft>
                          </a:pPr>
                          <a:r>
                            <a:rPr lang="zh-CN" altLang="en-US" sz="1800" b="0" kern="100" dirty="0" smtClean="0">
                              <a:solidFill>
                                <a:schemeClr val="dk1"/>
                              </a:solidFill>
                              <a:effectLst/>
                              <a:latin typeface="+mn-lt"/>
                              <a:ea typeface="+mn-ea"/>
                              <a:cs typeface="+mn-cs"/>
                            </a:rPr>
                            <a:t>内存</a:t>
                          </a:r>
                          <a:endParaRPr lang="zh-CN" sz="1800" b="0" kern="100" dirty="0">
                            <a:solidFill>
                              <a:schemeClr val="dk1"/>
                            </a:solidFill>
                            <a:effectLst/>
                            <a:latin typeface="+mn-lt"/>
                            <a:ea typeface="+mn-ea"/>
                            <a:cs typeface="+mn-cs"/>
                          </a:endParaRPr>
                        </a:p>
                      </a:txBody>
                      <a:tcPr marL="68580" marR="68580" marT="0" marB="0"/>
                    </a:tc>
                    <a:tc>
                      <a:txBody>
                        <a:bodyPr/>
                        <a:lstStyle/>
                        <a:p>
                          <a:pPr algn="ctr">
                            <a:spcAft>
                              <a:spcPts val="0"/>
                            </a:spcAft>
                          </a:pPr>
                          <a:r>
                            <a:rPr lang="en-US" altLang="zh-CN" sz="1800" b="0" kern="100" dirty="0" smtClean="0">
                              <a:effectLst/>
                              <a:latin typeface="Calibri" panose="020F0502020204030204" pitchFamily="34" charset="0"/>
                              <a:ea typeface="宋体" panose="02010600030101010101" pitchFamily="2" charset="-122"/>
                              <a:cs typeface="Times New Roman" panose="02020603050405020304" pitchFamily="18" charset="0"/>
                            </a:rPr>
                            <a:t>4G</a:t>
                          </a:r>
                        </a:p>
                      </a:txBody>
                      <a:tcPr marL="68580" marR="68580" marT="0" marB="0"/>
                    </a:tc>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4018330638"/>
                  </p:ext>
                </p:extLst>
              </p:nvPr>
            </p:nvGraphicFramePr>
            <p:xfrm>
              <a:off x="4648200" y="990600"/>
              <a:ext cx="4343400" cy="5517002"/>
            </p:xfrm>
            <a:graphic>
              <a:graphicData uri="http://schemas.openxmlformats.org/drawingml/2006/table">
                <a:tbl>
                  <a:tblPr firstRow="1" firstCol="1" bandRow="1">
                    <a:tableStyleId>{35758FB7-9AC5-4552-8A53-C91805E547FA}</a:tableStyleId>
                  </a:tblPr>
                  <a:tblGrid>
                    <a:gridCol w="2971800"/>
                    <a:gridCol w="1371600"/>
                  </a:tblGrid>
                  <a:tr h="365797">
                    <a:tc>
                      <a:txBody>
                        <a:bodyPr/>
                        <a:lstStyle/>
                        <a:p>
                          <a:pPr algn="ctr">
                            <a:spcAft>
                              <a:spcPts val="0"/>
                            </a:spcAft>
                          </a:pPr>
                          <a:r>
                            <a:rPr lang="zh-CN" sz="1800" b="0" kern="100" dirty="0">
                              <a:solidFill>
                                <a:schemeClr val="tx1"/>
                              </a:solidFill>
                              <a:effectLst/>
                            </a:rPr>
                            <a:t>参数</a:t>
                          </a:r>
                          <a:endParaRPr lang="zh-CN" sz="1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b="0" kern="100" dirty="0">
                              <a:solidFill>
                                <a:schemeClr val="tx1"/>
                              </a:solidFill>
                              <a:effectLst/>
                            </a:rPr>
                            <a:t>值</a:t>
                          </a:r>
                          <a:endParaRPr lang="zh-CN" sz="1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dirty="0">
                              <a:effectLst/>
                            </a:rPr>
                            <a:t>站点总数</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dirty="0">
                              <a:effectLst/>
                            </a:rPr>
                            <a:t>36</a:t>
                          </a:r>
                          <a:r>
                            <a:rPr lang="zh-CN" sz="1800" b="0" kern="100" dirty="0">
                              <a:effectLst/>
                            </a:rPr>
                            <a:t>个</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marL="0" algn="ctr" defTabSz="914400" rtl="0" eaLnBrk="1" latinLnBrk="0" hangingPunct="1">
                            <a:spcAft>
                              <a:spcPts val="0"/>
                            </a:spcAft>
                          </a:pPr>
                          <a:r>
                            <a:rPr lang="zh-CN" sz="1800" b="0" kern="100">
                              <a:solidFill>
                                <a:schemeClr val="dk1"/>
                              </a:solidFill>
                              <a:effectLst/>
                              <a:latin typeface="+mn-lt"/>
                              <a:ea typeface="+mn-ea"/>
                              <a:cs typeface="+mn-cs"/>
                            </a:rPr>
                            <a:t>无人车总数</a:t>
                          </a:r>
                        </a:p>
                      </a:txBody>
                      <a:tcPr marL="68580" marR="68580" marT="0" marB="0"/>
                    </a:tc>
                    <a:tc>
                      <a:txBody>
                        <a:bodyPr/>
                        <a:lstStyle/>
                        <a:p>
                          <a:pPr marL="0" algn="ctr" defTabSz="914400" rtl="0" eaLnBrk="1" latinLnBrk="0" hangingPunct="1">
                            <a:spcAft>
                              <a:spcPts val="0"/>
                            </a:spcAft>
                          </a:pPr>
                          <a:r>
                            <a:rPr lang="en-US" sz="1800" b="0" kern="100" dirty="0">
                              <a:solidFill>
                                <a:schemeClr val="dk1"/>
                              </a:solidFill>
                              <a:effectLst/>
                              <a:latin typeface="+mn-lt"/>
                              <a:ea typeface="+mn-ea"/>
                              <a:cs typeface="+mn-cs"/>
                            </a:rPr>
                            <a:t>16</a:t>
                          </a:r>
                          <a:r>
                            <a:rPr lang="zh-CN" sz="1800" b="0" kern="100" dirty="0">
                              <a:solidFill>
                                <a:schemeClr val="dk1"/>
                              </a:solidFill>
                              <a:effectLst/>
                              <a:latin typeface="+mn-lt"/>
                              <a:ea typeface="+mn-ea"/>
                              <a:cs typeface="+mn-cs"/>
                            </a:rPr>
                            <a:t>辆</a:t>
                          </a:r>
                        </a:p>
                      </a:txBody>
                      <a:tcPr marL="68580" marR="68580" marT="0" marB="0"/>
                    </a:tc>
                  </a:tr>
                  <a:tr h="365797">
                    <a:tc>
                      <a:txBody>
                        <a:bodyPr/>
                        <a:lstStyle/>
                        <a:p>
                          <a:pPr algn="ctr">
                            <a:spcAft>
                              <a:spcPts val="0"/>
                            </a:spcAft>
                          </a:pPr>
                          <a:r>
                            <a:rPr lang="zh-CN" sz="1800" b="0" kern="100" dirty="0">
                              <a:effectLst/>
                            </a:rPr>
                            <a:t>无人车速度</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altLang="zh-CN" sz="1800" b="0" kern="100" dirty="0" smtClean="0">
                              <a:effectLst/>
                            </a:rPr>
                            <a:t>6</a:t>
                          </a:r>
                          <a:r>
                            <a:rPr lang="en-US" sz="1800" b="0" kern="100" dirty="0" smtClean="0">
                              <a:effectLst/>
                            </a:rPr>
                            <a:t>m/s</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a:effectLst/>
                            </a:rPr>
                            <a:t>每辆无人车准载人数</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dirty="0">
                              <a:effectLst/>
                            </a:rPr>
                            <a:t>10</a:t>
                          </a:r>
                          <a:r>
                            <a:rPr lang="zh-CN" sz="1800" b="0" kern="100" dirty="0">
                              <a:effectLst/>
                            </a:rPr>
                            <a:t>人</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dirty="0">
                              <a:effectLst/>
                            </a:rPr>
                            <a:t>叫车请求生成周期</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dirty="0">
                              <a:effectLst/>
                            </a:rPr>
                            <a:t>1~4 s</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a:effectLst/>
                            </a:rPr>
                            <a:t>数据采集周期</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a:effectLst/>
                            </a:rPr>
                            <a:t>10min</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sz="1800" b="0" kern="100">
                              <a:effectLst/>
                            </a:rPr>
                            <a:t>数据采集总时长</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0" kern="100">
                              <a:effectLst/>
                            </a:rPr>
                            <a:t>200min</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endParaRPr lang="zh-CN"/>
                        </a:p>
                      </a:txBody>
                      <a:tcPr marL="68580" marR="68580" marT="0" marB="0">
                        <a:blipFill rotWithShape="0">
                          <a:blip r:embed="rId3"/>
                          <a:stretch>
                            <a:fillRect l="-205" t="-826667" r="-46516" b="-621667"/>
                          </a:stretch>
                        </a:blipFill>
                      </a:tcPr>
                    </a:tc>
                    <a:tc>
                      <a:txBody>
                        <a:bodyPr/>
                        <a:lstStyle/>
                        <a:p>
                          <a:pPr algn="ctr">
                            <a:spcAft>
                              <a:spcPts val="0"/>
                            </a:spcAft>
                          </a:pPr>
                          <a:r>
                            <a:rPr lang="en-US" sz="1800" b="0" kern="100">
                              <a:effectLst/>
                            </a:rPr>
                            <a:t>1</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endParaRPr lang="zh-CN"/>
                        </a:p>
                      </a:txBody>
                      <a:tcPr marL="68580" marR="68580" marT="0" marB="0">
                        <a:blipFill rotWithShape="0">
                          <a:blip r:embed="rId3"/>
                          <a:stretch>
                            <a:fillRect l="-205" t="-926667" r="-46516" b="-521667"/>
                          </a:stretch>
                        </a:blipFill>
                      </a:tcPr>
                    </a:tc>
                    <a:tc>
                      <a:txBody>
                        <a:bodyPr/>
                        <a:lstStyle/>
                        <a:p>
                          <a:pPr algn="ctr">
                            <a:spcAft>
                              <a:spcPts val="0"/>
                            </a:spcAft>
                          </a:pPr>
                          <a:r>
                            <a:rPr lang="en-US" sz="1800" b="0" kern="100" dirty="0">
                              <a:effectLst/>
                            </a:rPr>
                            <a:t>0</a:t>
                          </a:r>
                          <a:r>
                            <a:rPr lang="en-US" sz="1800" b="0" kern="100" dirty="0" smtClean="0">
                              <a:effectLst/>
                            </a:rPr>
                            <a:t>. 5</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95844">
                    <a:tc>
                      <a:txBody>
                        <a:bodyPr/>
                        <a:lstStyle/>
                        <a:p>
                          <a:endParaRPr lang="zh-CN"/>
                        </a:p>
                      </a:txBody>
                      <a:tcPr marL="68580" marR="68580" marT="0" marB="0">
                        <a:blipFill rotWithShape="0">
                          <a:blip r:embed="rId3"/>
                          <a:stretch>
                            <a:fillRect l="-205" t="-947692" r="-46516" b="-381538"/>
                          </a:stretch>
                        </a:blipFill>
                      </a:tcPr>
                    </a:tc>
                    <a:tc>
                      <a:txBody>
                        <a:bodyPr/>
                        <a:lstStyle/>
                        <a:p>
                          <a:pPr algn="ctr">
                            <a:spcAft>
                              <a:spcPts val="0"/>
                            </a:spcAft>
                          </a:pPr>
                          <a:r>
                            <a:rPr lang="en-US" sz="1800" b="0" kern="100">
                              <a:effectLst/>
                            </a:rPr>
                            <a:t>0.002</a:t>
                          </a:r>
                          <a:endParaRPr lang="zh-CN" sz="1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endParaRPr lang="zh-CN"/>
                        </a:p>
                      </a:txBody>
                      <a:tcPr marL="68580" marR="68580" marT="0" marB="0">
                        <a:blipFill rotWithShape="0">
                          <a:blip r:embed="rId3"/>
                          <a:stretch>
                            <a:fillRect l="-205" t="-1135000" r="-46516" b="-313333"/>
                          </a:stretch>
                        </a:blipFill>
                      </a:tcPr>
                    </a:tc>
                    <a:tc>
                      <a:txBody>
                        <a:bodyPr/>
                        <a:lstStyle/>
                        <a:p>
                          <a:pPr algn="ctr">
                            <a:spcAft>
                              <a:spcPts val="0"/>
                            </a:spcAft>
                          </a:pPr>
                          <a:r>
                            <a:rPr lang="en-US" sz="1800" b="0" kern="100" dirty="0">
                              <a:effectLst/>
                            </a:rPr>
                            <a:t>0.28</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algn="ctr">
                            <a:spcAft>
                              <a:spcPts val="0"/>
                            </a:spcAft>
                          </a:pPr>
                          <a:r>
                            <a:rPr lang="zh-CN" altLang="en-US" sz="1800" b="0" kern="100" dirty="0" smtClean="0">
                              <a:solidFill>
                                <a:schemeClr val="dk1"/>
                              </a:solidFill>
                              <a:effectLst/>
                              <a:latin typeface="+mn-lt"/>
                              <a:ea typeface="+mn-ea"/>
                              <a:cs typeface="+mn-cs"/>
                            </a:rPr>
                            <a:t>操作系统</a:t>
                          </a:r>
                          <a:endParaRPr lang="zh-CN" sz="1800" b="0" kern="100" dirty="0">
                            <a:solidFill>
                              <a:schemeClr val="dk1"/>
                            </a:solidFill>
                            <a:effectLst/>
                            <a:latin typeface="+mn-lt"/>
                            <a:ea typeface="+mn-ea"/>
                            <a:cs typeface="+mn-cs"/>
                          </a:endParaRPr>
                        </a:p>
                      </a:txBody>
                      <a:tcPr marL="68580" marR="68580" marT="0" marB="0"/>
                    </a:tc>
                    <a:tc>
                      <a:txBody>
                        <a:bodyPr/>
                        <a:lstStyle/>
                        <a:p>
                          <a:pPr algn="ctr">
                            <a:spcAft>
                              <a:spcPts val="0"/>
                            </a:spcAft>
                          </a:pPr>
                          <a:r>
                            <a:rPr lang="en-US" altLang="zh-CN" sz="1800" b="0" kern="100" dirty="0" smtClean="0">
                              <a:effectLst/>
                              <a:latin typeface="Calibri" panose="020F0502020204030204" pitchFamily="34" charset="0"/>
                              <a:ea typeface="宋体" panose="02010600030101010101" pitchFamily="2" charset="-122"/>
                              <a:cs typeface="Times New Roman" panose="02020603050405020304" pitchFamily="18" charset="0"/>
                            </a:rPr>
                            <a:t>Windows10</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marL="0" algn="ctr" defTabSz="914400" rtl="0" eaLnBrk="1" latinLnBrk="0" hangingPunct="1">
                            <a:spcAft>
                              <a:spcPts val="0"/>
                            </a:spcAft>
                          </a:pPr>
                          <a:r>
                            <a:rPr lang="en-US" altLang="zh-CN" sz="1800" b="0" kern="100" dirty="0" smtClean="0">
                              <a:solidFill>
                                <a:schemeClr val="dk1"/>
                              </a:solidFill>
                              <a:effectLst/>
                              <a:latin typeface="+mn-lt"/>
                              <a:ea typeface="+mn-ea"/>
                              <a:cs typeface="+mn-cs"/>
                            </a:rPr>
                            <a:t>CPU</a:t>
                          </a:r>
                          <a:endParaRPr lang="zh-CN" sz="1800" b="0" kern="100" dirty="0">
                            <a:solidFill>
                              <a:schemeClr val="dk1"/>
                            </a:solidFill>
                            <a:effectLst/>
                            <a:latin typeface="+mn-lt"/>
                            <a:ea typeface="+mn-ea"/>
                            <a:cs typeface="+mn-cs"/>
                          </a:endParaRPr>
                        </a:p>
                      </a:txBody>
                      <a:tcPr marL="68580" marR="68580" marT="0" marB="0"/>
                    </a:tc>
                    <a:tc>
                      <a:txBody>
                        <a:bodyPr/>
                        <a:lstStyle/>
                        <a:p>
                          <a:pPr algn="ctr">
                            <a:spcAft>
                              <a:spcPts val="0"/>
                            </a:spcAft>
                          </a:pPr>
                          <a:r>
                            <a:rPr lang="en-US" altLang="zh-CN" sz="1800" b="0" kern="100" dirty="0" smtClean="0">
                              <a:effectLst/>
                              <a:latin typeface="Calibri" panose="020F0502020204030204" pitchFamily="34" charset="0"/>
                              <a:ea typeface="宋体" panose="02010600030101010101" pitchFamily="2" charset="-122"/>
                              <a:cs typeface="Times New Roman" panose="02020603050405020304" pitchFamily="18" charset="0"/>
                            </a:rPr>
                            <a:t>Intel i7</a:t>
                          </a:r>
                          <a:endParaRPr lang="zh-CN" sz="1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65797">
                    <a:tc>
                      <a:txBody>
                        <a:bodyPr/>
                        <a:lstStyle/>
                        <a:p>
                          <a:pPr marL="0" algn="ctr" defTabSz="914400" rtl="0" eaLnBrk="1" latinLnBrk="0" hangingPunct="1">
                            <a:spcAft>
                              <a:spcPts val="0"/>
                            </a:spcAft>
                          </a:pPr>
                          <a:r>
                            <a:rPr lang="zh-CN" altLang="en-US" sz="1800" b="0" kern="100" dirty="0" smtClean="0">
                              <a:solidFill>
                                <a:schemeClr val="dk1"/>
                              </a:solidFill>
                              <a:effectLst/>
                              <a:latin typeface="+mn-lt"/>
                              <a:ea typeface="+mn-ea"/>
                              <a:cs typeface="+mn-cs"/>
                            </a:rPr>
                            <a:t>内存</a:t>
                          </a:r>
                          <a:endParaRPr lang="zh-CN" sz="1800" b="0" kern="100" dirty="0">
                            <a:solidFill>
                              <a:schemeClr val="dk1"/>
                            </a:solidFill>
                            <a:effectLst/>
                            <a:latin typeface="+mn-lt"/>
                            <a:ea typeface="+mn-ea"/>
                            <a:cs typeface="+mn-cs"/>
                          </a:endParaRPr>
                        </a:p>
                      </a:txBody>
                      <a:tcPr marL="68580" marR="68580" marT="0" marB="0"/>
                    </a:tc>
                    <a:tc>
                      <a:txBody>
                        <a:bodyPr/>
                        <a:lstStyle/>
                        <a:p>
                          <a:pPr algn="ctr">
                            <a:spcAft>
                              <a:spcPts val="0"/>
                            </a:spcAft>
                          </a:pPr>
                          <a:r>
                            <a:rPr lang="en-US" altLang="zh-CN" sz="1800" b="0" kern="100" dirty="0" smtClean="0">
                              <a:effectLst/>
                              <a:latin typeface="Calibri" panose="020F0502020204030204" pitchFamily="34" charset="0"/>
                              <a:ea typeface="宋体" panose="02010600030101010101" pitchFamily="2" charset="-122"/>
                              <a:cs typeface="Times New Roman" panose="02020603050405020304" pitchFamily="18" charset="0"/>
                            </a:rPr>
                            <a:t>4</a:t>
                          </a:r>
                          <a:r>
                            <a:rPr lang="en-US" altLang="zh-CN" sz="1800" b="0" kern="100" dirty="0" smtClean="0">
                              <a:effectLst/>
                              <a:latin typeface="Calibri" panose="020F0502020204030204" pitchFamily="34" charset="0"/>
                              <a:ea typeface="宋体" panose="02010600030101010101" pitchFamily="2" charset="-122"/>
                              <a:cs typeface="Times New Roman" panose="02020603050405020304" pitchFamily="18" charset="0"/>
                            </a:rPr>
                            <a:t>G</a:t>
                          </a:r>
                        </a:p>
                      </a:txBody>
                      <a:tcPr marL="68580" marR="68580" marT="0" marB="0"/>
                    </a:tc>
                  </a:tr>
                </a:tbl>
              </a:graphicData>
            </a:graphic>
          </p:graphicFrame>
        </mc:Fallback>
      </mc:AlternateContent>
      <p:pic>
        <p:nvPicPr>
          <p:cNvPr id="5" name="图片 4" descr="D:\Group\Study\Thesis\doc\map\sjtu_marker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369" y="1422700"/>
            <a:ext cx="4495800" cy="2528253"/>
          </a:xfrm>
          <a:prstGeom prst="rect">
            <a:avLst/>
          </a:prstGeom>
          <a:noFill/>
          <a:ln>
            <a:noFill/>
          </a:ln>
        </p:spPr>
      </p:pic>
      <p:sp>
        <p:nvSpPr>
          <p:cNvPr id="6" name="文本框 5"/>
          <p:cNvSpPr txBox="1"/>
          <p:nvPr/>
        </p:nvSpPr>
        <p:spPr>
          <a:xfrm>
            <a:off x="1156037" y="3966853"/>
            <a:ext cx="2031325" cy="369332"/>
          </a:xfrm>
          <a:prstGeom prst="rect">
            <a:avLst/>
          </a:prstGeom>
          <a:noFill/>
        </p:spPr>
        <p:txBody>
          <a:bodyPr wrap="none" rtlCol="0">
            <a:spAutoFit/>
          </a:bodyPr>
          <a:lstStyle/>
          <a:p>
            <a:r>
              <a:rPr lang="zh-CN" altLang="zh-CN" sz="1800" dirty="0"/>
              <a:t>上海交通大学地图</a:t>
            </a:r>
            <a:endParaRPr lang="zh-CN" altLang="en-US" sz="1800" dirty="0"/>
          </a:p>
        </p:txBody>
      </p:sp>
      <p:sp>
        <p:nvSpPr>
          <p:cNvPr id="3" name="文本框 2"/>
          <p:cNvSpPr txBox="1"/>
          <p:nvPr/>
        </p:nvSpPr>
        <p:spPr>
          <a:xfrm>
            <a:off x="78818" y="4709275"/>
            <a:ext cx="4493538" cy="1938992"/>
          </a:xfrm>
          <a:prstGeom prst="rect">
            <a:avLst/>
          </a:prstGeom>
          <a:noFill/>
        </p:spPr>
        <p:txBody>
          <a:bodyPr wrap="none" rtlCol="0">
            <a:spAutoFit/>
          </a:bodyPr>
          <a:lstStyle/>
          <a:p>
            <a:r>
              <a:rPr lang="zh-CN" altLang="en-US" dirty="0" smtClean="0">
                <a:solidFill>
                  <a:srgbClr val="132584"/>
                </a:solidFill>
              </a:rPr>
              <a:t>针对以上三种不同算法，</a:t>
            </a:r>
            <a:endParaRPr lang="en-US" altLang="zh-CN" dirty="0" smtClean="0">
              <a:solidFill>
                <a:srgbClr val="132584"/>
              </a:solidFill>
            </a:endParaRPr>
          </a:p>
          <a:p>
            <a:r>
              <a:rPr lang="zh-CN" altLang="en-US" dirty="0" smtClean="0">
                <a:solidFill>
                  <a:srgbClr val="132584"/>
                </a:solidFill>
              </a:rPr>
              <a:t>在本文设计</a:t>
            </a:r>
            <a:r>
              <a:rPr lang="zh-CN" altLang="en-US" dirty="0">
                <a:solidFill>
                  <a:srgbClr val="132584"/>
                </a:solidFill>
              </a:rPr>
              <a:t>的</a:t>
            </a:r>
            <a:r>
              <a:rPr lang="zh-CN" altLang="en-US" dirty="0" smtClean="0">
                <a:solidFill>
                  <a:srgbClr val="FF0000"/>
                </a:solidFill>
              </a:rPr>
              <a:t>车辆呼叫系统</a:t>
            </a:r>
            <a:r>
              <a:rPr lang="zh-CN" altLang="en-US" dirty="0" smtClean="0">
                <a:solidFill>
                  <a:srgbClr val="132584"/>
                </a:solidFill>
              </a:rPr>
              <a:t>中，</a:t>
            </a:r>
            <a:endParaRPr lang="en-US" altLang="zh-CN" dirty="0" smtClean="0">
              <a:solidFill>
                <a:srgbClr val="132584"/>
              </a:solidFill>
            </a:endParaRPr>
          </a:p>
          <a:p>
            <a:r>
              <a:rPr lang="zh-CN" altLang="en-US" dirty="0" smtClean="0">
                <a:solidFill>
                  <a:srgbClr val="132584"/>
                </a:solidFill>
              </a:rPr>
              <a:t>根据</a:t>
            </a:r>
            <a:r>
              <a:rPr lang="zh-CN" altLang="en-US" dirty="0" smtClean="0">
                <a:solidFill>
                  <a:srgbClr val="FF0000"/>
                </a:solidFill>
              </a:rPr>
              <a:t>交大校园</a:t>
            </a:r>
            <a:r>
              <a:rPr lang="zh-CN" altLang="en-US" dirty="0" smtClean="0">
                <a:solidFill>
                  <a:srgbClr val="132584"/>
                </a:solidFill>
              </a:rPr>
              <a:t>场景，采用右侧</a:t>
            </a:r>
            <a:endParaRPr lang="en-US" altLang="zh-CN" dirty="0" smtClean="0">
              <a:solidFill>
                <a:srgbClr val="132584"/>
              </a:solidFill>
            </a:endParaRPr>
          </a:p>
          <a:p>
            <a:r>
              <a:rPr lang="zh-CN" altLang="en-US" dirty="0">
                <a:solidFill>
                  <a:srgbClr val="132584"/>
                </a:solidFill>
              </a:rPr>
              <a:t>实验</a:t>
            </a:r>
            <a:r>
              <a:rPr lang="zh-CN" altLang="en-US" dirty="0" smtClean="0">
                <a:solidFill>
                  <a:srgbClr val="132584"/>
                </a:solidFill>
              </a:rPr>
              <a:t>参数，设计了对比实验。</a:t>
            </a:r>
            <a:endParaRPr lang="en-US" altLang="zh-CN" dirty="0" smtClean="0">
              <a:solidFill>
                <a:srgbClr val="132584"/>
              </a:solidFill>
            </a:endParaRPr>
          </a:p>
          <a:p>
            <a:endParaRPr lang="zh-CN" altLang="en-US" dirty="0"/>
          </a:p>
        </p:txBody>
      </p:sp>
    </p:spTree>
    <p:custDataLst>
      <p:tags r:id="rId1"/>
    </p:custDataLst>
    <p:extLst>
      <p:ext uri="{BB962C8B-B14F-4D97-AF65-F5344CB8AC3E}">
        <p14:creationId xmlns:p14="http://schemas.microsoft.com/office/powerpoint/2010/main" val="3488388715"/>
      </p:ext>
    </p:extLst>
  </p:cSld>
  <p:clrMapOvr>
    <a:masterClrMapping/>
  </p:clrMapOvr>
  <mc:AlternateContent xmlns:mc="http://schemas.openxmlformats.org/markup-compatibility/2006" xmlns:p14="http://schemas.microsoft.com/office/powerpoint/2010/main">
    <mc:Choice Requires="p14">
      <p:transition spd="slow" p14:dur="2000" advTm="12225"/>
    </mc:Choice>
    <mc:Fallback xmlns="">
      <p:transition spd="slow" advTm="122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363"/>
            <a:ext cx="9144000" cy="6045200"/>
          </a:xfrm>
          <a:prstGeom prst="rect">
            <a:avLst/>
          </a:prstGeom>
        </p:spPr>
      </p:pic>
    </p:spTree>
    <p:extLst>
      <p:ext uri="{BB962C8B-B14F-4D97-AF65-F5344CB8AC3E}">
        <p14:creationId xmlns:p14="http://schemas.microsoft.com/office/powerpoint/2010/main" val="3879213547"/>
      </p:ext>
    </p:extLst>
  </p:cSld>
  <p:clrMapOvr>
    <a:masterClrMapping/>
  </p:clrMapOvr>
  <mc:AlternateContent xmlns:mc="http://schemas.openxmlformats.org/markup-compatibility/2006" xmlns:p14="http://schemas.microsoft.com/office/powerpoint/2010/main">
    <mc:Choice Requires="p14">
      <p:transition spd="slow" p14:dur="2000" advTm="17791"/>
    </mc:Choice>
    <mc:Fallback xmlns="">
      <p:transition spd="slow" advTm="17791"/>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实验结论</a:t>
            </a:r>
            <a:endParaRPr lang="zh-CN" altLang="en-US" dirty="0"/>
          </a:p>
        </p:txBody>
      </p:sp>
      <p:sp>
        <p:nvSpPr>
          <p:cNvPr id="4" name="左大括号 3"/>
          <p:cNvSpPr/>
          <p:nvPr/>
        </p:nvSpPr>
        <p:spPr bwMode="auto">
          <a:xfrm>
            <a:off x="749299" y="1307068"/>
            <a:ext cx="558800" cy="3873130"/>
          </a:xfrm>
          <a:prstGeom prst="leftBrace">
            <a:avLst>
              <a:gd name="adj1" fmla="val 29762"/>
              <a:gd name="adj2" fmla="val 50000"/>
            </a:avLst>
          </a:prstGeom>
          <a:solidFill>
            <a:schemeClr val="bg1"/>
          </a:solid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6" name="文本框 5"/>
          <p:cNvSpPr txBox="1"/>
          <p:nvPr/>
        </p:nvSpPr>
        <p:spPr>
          <a:xfrm>
            <a:off x="1282699" y="1578626"/>
            <a:ext cx="1415772" cy="461665"/>
          </a:xfrm>
          <a:prstGeom prst="rect">
            <a:avLst/>
          </a:prstGeom>
          <a:noFill/>
        </p:spPr>
        <p:txBody>
          <a:bodyPr wrap="none" rtlCol="0">
            <a:spAutoFit/>
          </a:bodyPr>
          <a:lstStyle/>
          <a:p>
            <a:r>
              <a:rPr lang="zh-CN" altLang="en-US" dirty="0" smtClean="0">
                <a:solidFill>
                  <a:srgbClr val="132584"/>
                </a:solidFill>
              </a:rPr>
              <a:t>遗传算法</a:t>
            </a:r>
            <a:endParaRPr lang="zh-CN" altLang="en-US" dirty="0">
              <a:solidFill>
                <a:srgbClr val="132584"/>
              </a:solidFill>
            </a:endParaRPr>
          </a:p>
        </p:txBody>
      </p:sp>
      <p:sp>
        <p:nvSpPr>
          <p:cNvPr id="9" name="左大括号 8"/>
          <p:cNvSpPr/>
          <p:nvPr/>
        </p:nvSpPr>
        <p:spPr bwMode="auto">
          <a:xfrm>
            <a:off x="2768599" y="971258"/>
            <a:ext cx="463272" cy="1476319"/>
          </a:xfrm>
          <a:prstGeom prst="leftBrace">
            <a:avLst>
              <a:gd name="adj1" fmla="val 25000"/>
              <a:gd name="adj2" fmla="val 50000"/>
            </a:avLst>
          </a:prstGeom>
          <a:solidFill>
            <a:schemeClr val="bg1"/>
          </a:solid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0" name="文本框 9"/>
          <p:cNvSpPr txBox="1"/>
          <p:nvPr/>
        </p:nvSpPr>
        <p:spPr>
          <a:xfrm>
            <a:off x="3231871" y="1111490"/>
            <a:ext cx="2236510" cy="400110"/>
          </a:xfrm>
          <a:prstGeom prst="rect">
            <a:avLst/>
          </a:prstGeom>
          <a:noFill/>
        </p:spPr>
        <p:txBody>
          <a:bodyPr wrap="none" rtlCol="0">
            <a:spAutoFit/>
          </a:bodyPr>
          <a:lstStyle/>
          <a:p>
            <a:r>
              <a:rPr lang="zh-CN" altLang="en-US" sz="2000" dirty="0" smtClean="0">
                <a:solidFill>
                  <a:srgbClr val="132584"/>
                </a:solidFill>
              </a:rPr>
              <a:t>平均等待时间较短</a:t>
            </a:r>
            <a:endParaRPr lang="zh-CN" altLang="en-US" sz="2000" dirty="0">
              <a:solidFill>
                <a:srgbClr val="132584"/>
              </a:solidFill>
            </a:endParaRPr>
          </a:p>
        </p:txBody>
      </p:sp>
      <p:sp>
        <p:nvSpPr>
          <p:cNvPr id="11" name="文本框 10"/>
          <p:cNvSpPr txBox="1"/>
          <p:nvPr/>
        </p:nvSpPr>
        <p:spPr>
          <a:xfrm>
            <a:off x="3219171" y="1900218"/>
            <a:ext cx="1980029" cy="400110"/>
          </a:xfrm>
          <a:prstGeom prst="rect">
            <a:avLst/>
          </a:prstGeom>
          <a:noFill/>
        </p:spPr>
        <p:txBody>
          <a:bodyPr wrap="none" rtlCol="0">
            <a:spAutoFit/>
          </a:bodyPr>
          <a:lstStyle/>
          <a:p>
            <a:r>
              <a:rPr lang="zh-CN" altLang="en-US" sz="2000" dirty="0" smtClean="0">
                <a:solidFill>
                  <a:srgbClr val="ED7F05"/>
                </a:solidFill>
              </a:rPr>
              <a:t>平均处理时间长</a:t>
            </a:r>
            <a:endParaRPr lang="zh-CN" altLang="en-US" sz="2000" dirty="0">
              <a:solidFill>
                <a:srgbClr val="ED7F05"/>
              </a:solidFill>
            </a:endParaRPr>
          </a:p>
        </p:txBody>
      </p:sp>
      <p:sp>
        <p:nvSpPr>
          <p:cNvPr id="12" name="文本框 11"/>
          <p:cNvSpPr txBox="1"/>
          <p:nvPr/>
        </p:nvSpPr>
        <p:spPr>
          <a:xfrm>
            <a:off x="3231871" y="1488594"/>
            <a:ext cx="1980029" cy="400110"/>
          </a:xfrm>
          <a:prstGeom prst="rect">
            <a:avLst/>
          </a:prstGeom>
          <a:noFill/>
        </p:spPr>
        <p:txBody>
          <a:bodyPr wrap="none" rtlCol="0">
            <a:spAutoFit/>
          </a:bodyPr>
          <a:lstStyle/>
          <a:p>
            <a:r>
              <a:rPr lang="zh-CN" altLang="en-US" sz="2000" dirty="0" smtClean="0">
                <a:solidFill>
                  <a:srgbClr val="132584"/>
                </a:solidFill>
              </a:rPr>
              <a:t>最大处理时间</a:t>
            </a:r>
            <a:r>
              <a:rPr lang="zh-CN" altLang="en-US" sz="2000" dirty="0">
                <a:solidFill>
                  <a:srgbClr val="132584"/>
                </a:solidFill>
              </a:rPr>
              <a:t>短</a:t>
            </a:r>
          </a:p>
        </p:txBody>
      </p:sp>
      <p:grpSp>
        <p:nvGrpSpPr>
          <p:cNvPr id="3" name="组合 2"/>
          <p:cNvGrpSpPr/>
          <p:nvPr/>
        </p:nvGrpSpPr>
        <p:grpSpPr>
          <a:xfrm>
            <a:off x="1308099" y="2598930"/>
            <a:ext cx="5252074" cy="1676400"/>
            <a:chOff x="1308099" y="2598930"/>
            <a:chExt cx="5252074" cy="1676400"/>
          </a:xfrm>
        </p:grpSpPr>
        <p:sp>
          <p:nvSpPr>
            <p:cNvPr id="7" name="文本框 6"/>
            <p:cNvSpPr txBox="1"/>
            <p:nvPr/>
          </p:nvSpPr>
          <p:spPr>
            <a:xfrm>
              <a:off x="1308099" y="2979467"/>
              <a:ext cx="1415772" cy="461665"/>
            </a:xfrm>
            <a:prstGeom prst="rect">
              <a:avLst/>
            </a:prstGeom>
            <a:noFill/>
          </p:spPr>
          <p:txBody>
            <a:bodyPr wrap="none" rtlCol="0">
              <a:spAutoFit/>
            </a:bodyPr>
            <a:lstStyle/>
            <a:p>
              <a:r>
                <a:rPr lang="zh-CN" altLang="en-US" dirty="0" smtClean="0">
                  <a:solidFill>
                    <a:srgbClr val="132584"/>
                  </a:solidFill>
                </a:rPr>
                <a:t>贪婪算法</a:t>
              </a:r>
              <a:endParaRPr lang="en-US" altLang="zh-CN" dirty="0" smtClean="0">
                <a:solidFill>
                  <a:srgbClr val="132584"/>
                </a:solidFill>
              </a:endParaRPr>
            </a:p>
          </p:txBody>
        </p:sp>
        <p:sp>
          <p:nvSpPr>
            <p:cNvPr id="13" name="左大括号 12"/>
            <p:cNvSpPr/>
            <p:nvPr/>
          </p:nvSpPr>
          <p:spPr bwMode="auto">
            <a:xfrm>
              <a:off x="2793999" y="2598930"/>
              <a:ext cx="381000" cy="1676400"/>
            </a:xfrm>
            <a:prstGeom prst="leftBrace">
              <a:avLst>
                <a:gd name="adj1" fmla="val 25000"/>
                <a:gd name="adj2" fmla="val 50000"/>
              </a:avLst>
            </a:prstGeom>
            <a:solidFill>
              <a:schemeClr val="bg1"/>
            </a:solidFill>
            <a:ln w="28575" cap="flat" cmpd="sng" algn="ctr">
              <a:solidFill>
                <a:schemeClr val="tx1">
                  <a:lumMod val="65000"/>
                  <a:lumOff val="35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4" name="文本框 13"/>
            <p:cNvSpPr txBox="1"/>
            <p:nvPr/>
          </p:nvSpPr>
          <p:spPr>
            <a:xfrm>
              <a:off x="3275774" y="3815912"/>
              <a:ext cx="2236510" cy="400110"/>
            </a:xfrm>
            <a:prstGeom prst="rect">
              <a:avLst/>
            </a:prstGeom>
            <a:noFill/>
          </p:spPr>
          <p:txBody>
            <a:bodyPr wrap="none" rtlCol="0">
              <a:spAutoFit/>
            </a:bodyPr>
            <a:lstStyle/>
            <a:p>
              <a:r>
                <a:rPr lang="zh-CN" altLang="en-US" sz="2000" dirty="0" smtClean="0">
                  <a:solidFill>
                    <a:srgbClr val="ED7F05"/>
                  </a:solidFill>
                </a:rPr>
                <a:t>平均等待时间较长</a:t>
              </a:r>
              <a:endParaRPr lang="zh-CN" altLang="en-US" sz="2000" dirty="0">
                <a:solidFill>
                  <a:srgbClr val="ED7F05"/>
                </a:solidFill>
              </a:endParaRPr>
            </a:p>
          </p:txBody>
        </p:sp>
        <p:sp>
          <p:nvSpPr>
            <p:cNvPr id="15" name="文本框 14"/>
            <p:cNvSpPr txBox="1"/>
            <p:nvPr/>
          </p:nvSpPr>
          <p:spPr>
            <a:xfrm>
              <a:off x="3296556" y="3041461"/>
              <a:ext cx="1980029" cy="400110"/>
            </a:xfrm>
            <a:prstGeom prst="rect">
              <a:avLst/>
            </a:prstGeom>
            <a:noFill/>
          </p:spPr>
          <p:txBody>
            <a:bodyPr wrap="none" rtlCol="0">
              <a:spAutoFit/>
            </a:bodyPr>
            <a:lstStyle/>
            <a:p>
              <a:r>
                <a:rPr lang="zh-CN" altLang="en-US" sz="2000" dirty="0" smtClean="0">
                  <a:solidFill>
                    <a:srgbClr val="132584"/>
                  </a:solidFill>
                </a:rPr>
                <a:t>平均处理时间</a:t>
              </a:r>
              <a:r>
                <a:rPr lang="zh-CN" altLang="en-US" sz="2000" dirty="0">
                  <a:solidFill>
                    <a:srgbClr val="132584"/>
                  </a:solidFill>
                </a:rPr>
                <a:t>短</a:t>
              </a:r>
            </a:p>
          </p:txBody>
        </p:sp>
        <p:sp>
          <p:nvSpPr>
            <p:cNvPr id="16" name="文本框 15"/>
            <p:cNvSpPr txBox="1"/>
            <p:nvPr/>
          </p:nvSpPr>
          <p:spPr>
            <a:xfrm>
              <a:off x="3297741" y="3421952"/>
              <a:ext cx="3262432" cy="400110"/>
            </a:xfrm>
            <a:prstGeom prst="rect">
              <a:avLst/>
            </a:prstGeom>
            <a:noFill/>
          </p:spPr>
          <p:txBody>
            <a:bodyPr wrap="none" rtlCol="0">
              <a:spAutoFit/>
            </a:bodyPr>
            <a:lstStyle/>
            <a:p>
              <a:r>
                <a:rPr lang="zh-CN" altLang="en-US" sz="2000" dirty="0" smtClean="0">
                  <a:solidFill>
                    <a:srgbClr val="ED7F05"/>
                  </a:solidFill>
                </a:rPr>
                <a:t>最大处理时间长，请求饿死</a:t>
              </a:r>
              <a:endParaRPr lang="zh-CN" altLang="en-US" sz="2000" dirty="0">
                <a:solidFill>
                  <a:srgbClr val="ED7F05"/>
                </a:solidFill>
              </a:endParaRPr>
            </a:p>
          </p:txBody>
        </p:sp>
        <p:sp>
          <p:nvSpPr>
            <p:cNvPr id="17" name="文本框 16"/>
            <p:cNvSpPr txBox="1"/>
            <p:nvPr/>
          </p:nvSpPr>
          <p:spPr>
            <a:xfrm>
              <a:off x="3305174" y="2661046"/>
              <a:ext cx="2749471" cy="400110"/>
            </a:xfrm>
            <a:prstGeom prst="rect">
              <a:avLst/>
            </a:prstGeom>
            <a:noFill/>
          </p:spPr>
          <p:txBody>
            <a:bodyPr wrap="none" rtlCol="0">
              <a:spAutoFit/>
            </a:bodyPr>
            <a:lstStyle/>
            <a:p>
              <a:r>
                <a:rPr lang="zh-CN" altLang="en-US" sz="2000" dirty="0" smtClean="0">
                  <a:solidFill>
                    <a:srgbClr val="132584"/>
                  </a:solidFill>
                </a:rPr>
                <a:t>平均等待时间响应迅速</a:t>
              </a:r>
              <a:endParaRPr lang="zh-CN" altLang="en-US" sz="2000" dirty="0">
                <a:solidFill>
                  <a:srgbClr val="132584"/>
                </a:solidFill>
              </a:endParaRPr>
            </a:p>
          </p:txBody>
        </p:sp>
      </p:grpSp>
      <p:grpSp>
        <p:nvGrpSpPr>
          <p:cNvPr id="5" name="组合 4"/>
          <p:cNvGrpSpPr/>
          <p:nvPr/>
        </p:nvGrpSpPr>
        <p:grpSpPr>
          <a:xfrm>
            <a:off x="1253206" y="4342523"/>
            <a:ext cx="6814869" cy="1285750"/>
            <a:chOff x="1253206" y="4342523"/>
            <a:chExt cx="6814869" cy="1285750"/>
          </a:xfrm>
        </p:grpSpPr>
        <p:sp>
          <p:nvSpPr>
            <p:cNvPr id="8" name="文本框 7"/>
            <p:cNvSpPr txBox="1"/>
            <p:nvPr/>
          </p:nvSpPr>
          <p:spPr>
            <a:xfrm>
              <a:off x="1253206" y="4679358"/>
              <a:ext cx="2646878" cy="461665"/>
            </a:xfrm>
            <a:prstGeom prst="rect">
              <a:avLst/>
            </a:prstGeom>
            <a:noFill/>
          </p:spPr>
          <p:txBody>
            <a:bodyPr wrap="none" rtlCol="0">
              <a:spAutoFit/>
            </a:bodyPr>
            <a:lstStyle/>
            <a:p>
              <a:r>
                <a:rPr lang="zh-CN" altLang="en-US" dirty="0" smtClean="0">
                  <a:solidFill>
                    <a:srgbClr val="FF0000"/>
                  </a:solidFill>
                </a:rPr>
                <a:t>聚类贪婪遗传算法</a:t>
              </a:r>
              <a:endParaRPr lang="zh-CN" altLang="en-US" dirty="0">
                <a:solidFill>
                  <a:srgbClr val="FF0000"/>
                </a:solidFill>
              </a:endParaRPr>
            </a:p>
          </p:txBody>
        </p:sp>
        <p:sp>
          <p:nvSpPr>
            <p:cNvPr id="18" name="左大括号 17"/>
            <p:cNvSpPr/>
            <p:nvPr/>
          </p:nvSpPr>
          <p:spPr bwMode="auto">
            <a:xfrm>
              <a:off x="3870591" y="4342523"/>
              <a:ext cx="324922" cy="1285750"/>
            </a:xfrm>
            <a:prstGeom prst="leftBrace">
              <a:avLst>
                <a:gd name="adj1" fmla="val 25000"/>
                <a:gd name="adj2" fmla="val 50000"/>
              </a:avLst>
            </a:prstGeom>
            <a:solidFill>
              <a:schemeClr val="bg1"/>
            </a:solid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9" name="文本框 18"/>
            <p:cNvSpPr txBox="1"/>
            <p:nvPr/>
          </p:nvSpPr>
          <p:spPr>
            <a:xfrm>
              <a:off x="4298228" y="4370316"/>
              <a:ext cx="3262432" cy="400110"/>
            </a:xfrm>
            <a:prstGeom prst="rect">
              <a:avLst/>
            </a:prstGeom>
            <a:noFill/>
          </p:spPr>
          <p:txBody>
            <a:bodyPr wrap="none" rtlCol="0">
              <a:spAutoFit/>
            </a:bodyPr>
            <a:lstStyle/>
            <a:p>
              <a:r>
                <a:rPr lang="zh-CN" altLang="en-US" sz="2000" dirty="0" smtClean="0">
                  <a:solidFill>
                    <a:srgbClr val="132584"/>
                  </a:solidFill>
                </a:rPr>
                <a:t>所有优化目标均会趋于</a:t>
              </a:r>
              <a:r>
                <a:rPr lang="zh-CN" altLang="en-US" sz="2000" dirty="0" smtClean="0">
                  <a:solidFill>
                    <a:srgbClr val="FF0000"/>
                  </a:solidFill>
                </a:rPr>
                <a:t>稳定</a:t>
              </a:r>
              <a:endParaRPr lang="zh-CN" altLang="en-US" sz="2000" dirty="0">
                <a:solidFill>
                  <a:srgbClr val="FF0000"/>
                </a:solidFill>
              </a:endParaRPr>
            </a:p>
          </p:txBody>
        </p:sp>
        <p:sp>
          <p:nvSpPr>
            <p:cNvPr id="20" name="文本框 19"/>
            <p:cNvSpPr txBox="1"/>
            <p:nvPr/>
          </p:nvSpPr>
          <p:spPr>
            <a:xfrm>
              <a:off x="4292682" y="4761173"/>
              <a:ext cx="3775393" cy="400110"/>
            </a:xfrm>
            <a:prstGeom prst="rect">
              <a:avLst/>
            </a:prstGeom>
            <a:noFill/>
          </p:spPr>
          <p:txBody>
            <a:bodyPr wrap="none" rtlCol="0">
              <a:spAutoFit/>
            </a:bodyPr>
            <a:lstStyle/>
            <a:p>
              <a:r>
                <a:rPr lang="zh-CN" altLang="en-US" sz="2000" dirty="0" smtClean="0">
                  <a:solidFill>
                    <a:srgbClr val="132584"/>
                  </a:solidFill>
                </a:rPr>
                <a:t>稳定时等待时间</a:t>
              </a:r>
              <a:r>
                <a:rPr lang="zh-CN" altLang="en-US" sz="2000" dirty="0" smtClean="0">
                  <a:solidFill>
                    <a:srgbClr val="FF0000"/>
                  </a:solidFill>
                </a:rPr>
                <a:t>短</a:t>
              </a:r>
              <a:r>
                <a:rPr lang="zh-CN" altLang="en-US" sz="2000" dirty="0" smtClean="0">
                  <a:solidFill>
                    <a:srgbClr val="132584"/>
                  </a:solidFill>
                </a:rPr>
                <a:t>，处理时间</a:t>
              </a:r>
              <a:r>
                <a:rPr lang="zh-CN" altLang="en-US" sz="2000" dirty="0" smtClean="0">
                  <a:solidFill>
                    <a:srgbClr val="FF0000"/>
                  </a:solidFill>
                </a:rPr>
                <a:t>短</a:t>
              </a:r>
              <a:endParaRPr lang="zh-CN" altLang="en-US" sz="2000" dirty="0">
                <a:solidFill>
                  <a:srgbClr val="FF0000"/>
                </a:solidFill>
              </a:endParaRPr>
            </a:p>
          </p:txBody>
        </p:sp>
        <p:sp>
          <p:nvSpPr>
            <p:cNvPr id="21" name="文本框 20"/>
            <p:cNvSpPr txBox="1"/>
            <p:nvPr/>
          </p:nvSpPr>
          <p:spPr>
            <a:xfrm>
              <a:off x="4310929" y="5180198"/>
              <a:ext cx="3518912" cy="400110"/>
            </a:xfrm>
            <a:prstGeom prst="rect">
              <a:avLst/>
            </a:prstGeom>
            <a:noFill/>
          </p:spPr>
          <p:txBody>
            <a:bodyPr wrap="none" rtlCol="0">
              <a:spAutoFit/>
            </a:bodyPr>
            <a:lstStyle/>
            <a:p>
              <a:r>
                <a:rPr lang="zh-CN" altLang="en-US" sz="2000" dirty="0" smtClean="0">
                  <a:solidFill>
                    <a:srgbClr val="ED7F05"/>
                  </a:solidFill>
                </a:rPr>
                <a:t>在未趋于稳定时，性能不够好</a:t>
              </a:r>
              <a:endParaRPr lang="zh-CN" altLang="en-US" sz="2000" dirty="0">
                <a:solidFill>
                  <a:srgbClr val="ED7F05"/>
                </a:solidFill>
              </a:endParaRPr>
            </a:p>
          </p:txBody>
        </p:sp>
      </p:grpSp>
      <p:sp>
        <p:nvSpPr>
          <p:cNvPr id="22" name="文本框 21"/>
          <p:cNvSpPr txBox="1"/>
          <p:nvPr/>
        </p:nvSpPr>
        <p:spPr>
          <a:xfrm>
            <a:off x="3174" y="5837180"/>
            <a:ext cx="9110186" cy="461665"/>
          </a:xfrm>
          <a:prstGeom prst="rect">
            <a:avLst/>
          </a:prstGeom>
          <a:noFill/>
        </p:spPr>
        <p:txBody>
          <a:bodyPr wrap="none" rtlCol="0">
            <a:spAutoFit/>
          </a:bodyPr>
          <a:lstStyle/>
          <a:p>
            <a:r>
              <a:rPr lang="zh-CN" altLang="en-US" dirty="0" smtClean="0">
                <a:solidFill>
                  <a:srgbClr val="132584"/>
                </a:solidFill>
              </a:rPr>
              <a:t>聚类贪婪遗传算法是解决全自动交通系统车辆调度问题的较优算法</a:t>
            </a:r>
            <a:endParaRPr lang="zh-CN" altLang="en-US" dirty="0">
              <a:solidFill>
                <a:srgbClr val="132584"/>
              </a:solidFill>
            </a:endParaRPr>
          </a:p>
        </p:txBody>
      </p:sp>
    </p:spTree>
    <p:custDataLst>
      <p:tags r:id="rId1"/>
    </p:custDataLst>
    <p:extLst>
      <p:ext uri="{BB962C8B-B14F-4D97-AF65-F5344CB8AC3E}">
        <p14:creationId xmlns:p14="http://schemas.microsoft.com/office/powerpoint/2010/main" val="3242979304"/>
      </p:ext>
    </p:extLst>
  </p:cSld>
  <p:clrMapOvr>
    <a:masterClrMapping/>
  </p:clrMapOvr>
  <mc:AlternateContent xmlns:mc="http://schemas.openxmlformats.org/markup-compatibility/2006" xmlns:p14="http://schemas.microsoft.com/office/powerpoint/2010/main">
    <mc:Choice Requires="p14">
      <p:transition spd="slow" p14:dur="2000" advTm="33437"/>
    </mc:Choice>
    <mc:Fallback xmlns="">
      <p:transition spd="slow" advTm="334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7400" y="179388"/>
            <a:ext cx="7086600" cy="688975"/>
          </a:xfrm>
        </p:spPr>
        <p:txBody>
          <a:bodyPr/>
          <a:lstStyle/>
          <a:p>
            <a:r>
              <a:rPr lang="zh-CN" altLang="en-US" dirty="0" smtClean="0"/>
              <a:t>上海交大</a:t>
            </a:r>
            <a:r>
              <a:rPr lang="en-US" altLang="zh-CN" dirty="0" smtClean="0"/>
              <a:t>-</a:t>
            </a:r>
            <a:r>
              <a:rPr lang="zh-CN" altLang="en-US" dirty="0" smtClean="0"/>
              <a:t>万科无人车“大白”</a:t>
            </a:r>
            <a:endParaRPr lang="zh-CN" altLang="en-US" dirty="0"/>
          </a:p>
        </p:txBody>
      </p:sp>
      <p:sp>
        <p:nvSpPr>
          <p:cNvPr id="8" name="左大括号 7"/>
          <p:cNvSpPr/>
          <p:nvPr/>
        </p:nvSpPr>
        <p:spPr bwMode="auto">
          <a:xfrm>
            <a:off x="834733" y="1300244"/>
            <a:ext cx="427029" cy="4871955"/>
          </a:xfrm>
          <a:prstGeom prst="leftBrace">
            <a:avLst>
              <a:gd name="adj1" fmla="val 56981"/>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9" name="文本框 8"/>
          <p:cNvSpPr txBox="1"/>
          <p:nvPr/>
        </p:nvSpPr>
        <p:spPr>
          <a:xfrm>
            <a:off x="201790" y="2361406"/>
            <a:ext cx="553998" cy="2246769"/>
          </a:xfrm>
          <a:prstGeom prst="rect">
            <a:avLst/>
          </a:prstGeom>
          <a:noFill/>
        </p:spPr>
        <p:txBody>
          <a:bodyPr vert="eaVert" wrap="none" rtlCol="0">
            <a:spAutoFit/>
          </a:bodyPr>
          <a:lstStyle/>
          <a:p>
            <a:r>
              <a:rPr lang="zh-CN" altLang="en-US" dirty="0" smtClean="0">
                <a:solidFill>
                  <a:srgbClr val="132584"/>
                </a:solidFill>
              </a:rPr>
              <a:t>无人车“大白”</a:t>
            </a:r>
            <a:endParaRPr lang="zh-CN" altLang="en-US" dirty="0">
              <a:solidFill>
                <a:srgbClr val="132584"/>
              </a:solidFill>
            </a:endParaRPr>
          </a:p>
        </p:txBody>
      </p:sp>
      <p:grpSp>
        <p:nvGrpSpPr>
          <p:cNvPr id="49" name="组合 48"/>
          <p:cNvGrpSpPr/>
          <p:nvPr/>
        </p:nvGrpSpPr>
        <p:grpSpPr>
          <a:xfrm>
            <a:off x="1228529" y="1129296"/>
            <a:ext cx="5641653" cy="1066800"/>
            <a:chOff x="1231995" y="1563985"/>
            <a:chExt cx="5641653" cy="1066800"/>
          </a:xfrm>
        </p:grpSpPr>
        <p:sp>
          <p:nvSpPr>
            <p:cNvPr id="10" name="矩形 9"/>
            <p:cNvSpPr/>
            <p:nvPr/>
          </p:nvSpPr>
          <p:spPr>
            <a:xfrm>
              <a:off x="1231995" y="1892231"/>
              <a:ext cx="697627" cy="400110"/>
            </a:xfrm>
            <a:prstGeom prst="rect">
              <a:avLst/>
            </a:prstGeom>
          </p:spPr>
          <p:txBody>
            <a:bodyPr wrap="none">
              <a:spAutoFit/>
            </a:bodyPr>
            <a:lstStyle/>
            <a:p>
              <a:r>
                <a:rPr lang="zh-CN" altLang="en-US" sz="2000" dirty="0">
                  <a:solidFill>
                    <a:srgbClr val="132584"/>
                  </a:solidFill>
                </a:rPr>
                <a:t>导航</a:t>
              </a:r>
            </a:p>
          </p:txBody>
        </p:sp>
        <p:sp>
          <p:nvSpPr>
            <p:cNvPr id="18" name="左大括号 17"/>
            <p:cNvSpPr/>
            <p:nvPr/>
          </p:nvSpPr>
          <p:spPr bwMode="auto">
            <a:xfrm>
              <a:off x="1840276" y="1563985"/>
              <a:ext cx="345646" cy="1066800"/>
            </a:xfrm>
            <a:prstGeom prst="leftBrace">
              <a:avLst>
                <a:gd name="adj1" fmla="val 29783"/>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0" name="文本框 19"/>
            <p:cNvSpPr txBox="1"/>
            <p:nvPr/>
          </p:nvSpPr>
          <p:spPr>
            <a:xfrm>
              <a:off x="2165038" y="1642752"/>
              <a:ext cx="1236236" cy="369332"/>
            </a:xfrm>
            <a:prstGeom prst="rect">
              <a:avLst/>
            </a:prstGeom>
            <a:noFill/>
          </p:spPr>
          <p:txBody>
            <a:bodyPr wrap="none" rtlCol="0">
              <a:spAutoFit/>
            </a:bodyPr>
            <a:lstStyle/>
            <a:p>
              <a:pPr marL="0" lvl="1"/>
              <a:r>
                <a:rPr lang="zh-CN" altLang="en-US" sz="1800" dirty="0">
                  <a:solidFill>
                    <a:srgbClr val="132584"/>
                  </a:solidFill>
                </a:rPr>
                <a:t>磁钉导航  </a:t>
              </a:r>
              <a:endParaRPr lang="en-US" altLang="zh-CN" sz="1800" dirty="0">
                <a:solidFill>
                  <a:srgbClr val="132584"/>
                </a:solidFill>
              </a:endParaRPr>
            </a:p>
          </p:txBody>
        </p:sp>
        <p:sp>
          <p:nvSpPr>
            <p:cNvPr id="22" name="文本框 21"/>
            <p:cNvSpPr txBox="1"/>
            <p:nvPr/>
          </p:nvSpPr>
          <p:spPr>
            <a:xfrm>
              <a:off x="2185922" y="2229827"/>
              <a:ext cx="1261884" cy="369332"/>
            </a:xfrm>
            <a:prstGeom prst="rect">
              <a:avLst/>
            </a:prstGeom>
            <a:noFill/>
          </p:spPr>
          <p:txBody>
            <a:bodyPr wrap="none" rtlCol="0">
              <a:spAutoFit/>
            </a:bodyPr>
            <a:lstStyle/>
            <a:p>
              <a:pPr marL="0" lvl="1"/>
              <a:r>
                <a:rPr lang="en-US" altLang="zh-CN" sz="1800" dirty="0" smtClean="0">
                  <a:solidFill>
                    <a:srgbClr val="132584"/>
                  </a:solidFill>
                </a:rPr>
                <a:t>GPS</a:t>
              </a:r>
              <a:r>
                <a:rPr lang="zh-CN" altLang="en-US" sz="1800" dirty="0" smtClean="0">
                  <a:solidFill>
                    <a:srgbClr val="132584"/>
                  </a:solidFill>
                </a:rPr>
                <a:t>导航  </a:t>
              </a:r>
              <a:endParaRPr lang="en-US" altLang="zh-CN" sz="1800" dirty="0">
                <a:solidFill>
                  <a:srgbClr val="132584"/>
                </a:solidFill>
              </a:endParaRPr>
            </a:p>
          </p:txBody>
        </p:sp>
        <p:sp>
          <p:nvSpPr>
            <p:cNvPr id="23" name="右箭头 22"/>
            <p:cNvSpPr/>
            <p:nvPr/>
          </p:nvSpPr>
          <p:spPr bwMode="auto">
            <a:xfrm>
              <a:off x="3426723" y="1744135"/>
              <a:ext cx="292849" cy="167666"/>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4" name="矩形 23"/>
            <p:cNvSpPr/>
            <p:nvPr/>
          </p:nvSpPr>
          <p:spPr>
            <a:xfrm>
              <a:off x="3803577" y="1629801"/>
              <a:ext cx="3070071" cy="369332"/>
            </a:xfrm>
            <a:prstGeom prst="rect">
              <a:avLst/>
            </a:prstGeom>
          </p:spPr>
          <p:txBody>
            <a:bodyPr wrap="none">
              <a:spAutoFit/>
            </a:bodyPr>
            <a:lstStyle/>
            <a:p>
              <a:r>
                <a:rPr lang="zh-CN" altLang="en-US" sz="1800" dirty="0">
                  <a:solidFill>
                    <a:srgbClr val="132584"/>
                  </a:solidFill>
                </a:rPr>
                <a:t>直线</a:t>
              </a:r>
              <a:r>
                <a:rPr lang="en-US" altLang="zh-CN" sz="1800" dirty="0">
                  <a:solidFill>
                    <a:srgbClr val="132584"/>
                  </a:solidFill>
                </a:rPr>
                <a:t>1</a:t>
              </a:r>
              <a:r>
                <a:rPr lang="zh-CN" altLang="en-US" sz="1800" dirty="0">
                  <a:solidFill>
                    <a:srgbClr val="132584"/>
                  </a:solidFill>
                </a:rPr>
                <a:t>米一个</a:t>
              </a:r>
              <a:r>
                <a:rPr lang="en-US" altLang="zh-CN" sz="1800" dirty="0">
                  <a:solidFill>
                    <a:srgbClr val="132584"/>
                  </a:solidFill>
                </a:rPr>
                <a:t> </a:t>
              </a:r>
              <a:r>
                <a:rPr lang="zh-CN" altLang="en-US" sz="1800" dirty="0">
                  <a:solidFill>
                    <a:srgbClr val="132584"/>
                  </a:solidFill>
                </a:rPr>
                <a:t>弯道</a:t>
              </a:r>
              <a:r>
                <a:rPr lang="en-US" altLang="zh-CN" sz="1800" dirty="0">
                  <a:solidFill>
                    <a:srgbClr val="132584"/>
                  </a:solidFill>
                </a:rPr>
                <a:t>0.5</a:t>
              </a:r>
              <a:r>
                <a:rPr lang="zh-CN" altLang="en-US" sz="1800" dirty="0">
                  <a:solidFill>
                    <a:srgbClr val="132584"/>
                  </a:solidFill>
                </a:rPr>
                <a:t>米一个</a:t>
              </a:r>
              <a:r>
                <a:rPr lang="en-US" altLang="zh-CN" sz="1800" dirty="0">
                  <a:solidFill>
                    <a:srgbClr val="132584"/>
                  </a:solidFill>
                </a:rPr>
                <a:t> </a:t>
              </a:r>
              <a:endParaRPr lang="zh-CN" altLang="en-US" sz="1800" dirty="0">
                <a:solidFill>
                  <a:srgbClr val="132584"/>
                </a:solidFill>
              </a:endParaRPr>
            </a:p>
          </p:txBody>
        </p:sp>
        <p:sp>
          <p:nvSpPr>
            <p:cNvPr id="25" name="右箭头 24"/>
            <p:cNvSpPr/>
            <p:nvPr/>
          </p:nvSpPr>
          <p:spPr bwMode="auto">
            <a:xfrm>
              <a:off x="3426723" y="2319732"/>
              <a:ext cx="292849" cy="167666"/>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6" name="矩形 25"/>
            <p:cNvSpPr/>
            <p:nvPr/>
          </p:nvSpPr>
          <p:spPr>
            <a:xfrm>
              <a:off x="3790740" y="2257590"/>
              <a:ext cx="1257717" cy="369332"/>
            </a:xfrm>
            <a:prstGeom prst="rect">
              <a:avLst/>
            </a:prstGeom>
          </p:spPr>
          <p:txBody>
            <a:bodyPr wrap="none">
              <a:spAutoFit/>
            </a:bodyPr>
            <a:lstStyle/>
            <a:p>
              <a:r>
                <a:rPr lang="en-US" altLang="zh-CN" sz="1800" dirty="0">
                  <a:solidFill>
                    <a:srgbClr val="132584"/>
                  </a:solidFill>
                </a:rPr>
                <a:t>RTK GPS </a:t>
              </a:r>
              <a:endParaRPr lang="zh-CN" altLang="en-US" sz="1800" dirty="0">
                <a:solidFill>
                  <a:srgbClr val="132584"/>
                </a:solidFill>
              </a:endParaRPr>
            </a:p>
          </p:txBody>
        </p:sp>
      </p:grpSp>
      <p:grpSp>
        <p:nvGrpSpPr>
          <p:cNvPr id="51" name="组合 50"/>
          <p:cNvGrpSpPr/>
          <p:nvPr/>
        </p:nvGrpSpPr>
        <p:grpSpPr>
          <a:xfrm>
            <a:off x="1143000" y="3099722"/>
            <a:ext cx="5242388" cy="424735"/>
            <a:chOff x="1146466" y="3176858"/>
            <a:chExt cx="5242388" cy="424735"/>
          </a:xfrm>
        </p:grpSpPr>
        <p:sp>
          <p:nvSpPr>
            <p:cNvPr id="12" name="矩形 11"/>
            <p:cNvSpPr/>
            <p:nvPr/>
          </p:nvSpPr>
          <p:spPr>
            <a:xfrm>
              <a:off x="1146466" y="3201483"/>
              <a:ext cx="697627" cy="400110"/>
            </a:xfrm>
            <a:prstGeom prst="rect">
              <a:avLst/>
            </a:prstGeom>
          </p:spPr>
          <p:txBody>
            <a:bodyPr wrap="none">
              <a:spAutoFit/>
            </a:bodyPr>
            <a:lstStyle/>
            <a:p>
              <a:r>
                <a:rPr lang="zh-CN" altLang="en-US" sz="2000" dirty="0" smtClean="0">
                  <a:solidFill>
                    <a:srgbClr val="132584"/>
                  </a:solidFill>
                </a:rPr>
                <a:t>避障</a:t>
              </a:r>
              <a:endParaRPr lang="zh-CN" altLang="en-US" sz="2000" dirty="0">
                <a:solidFill>
                  <a:srgbClr val="132584"/>
                </a:solidFill>
              </a:endParaRPr>
            </a:p>
          </p:txBody>
        </p:sp>
        <p:sp>
          <p:nvSpPr>
            <p:cNvPr id="29" name="矩形 28"/>
            <p:cNvSpPr/>
            <p:nvPr/>
          </p:nvSpPr>
          <p:spPr>
            <a:xfrm>
              <a:off x="2292861" y="3176858"/>
              <a:ext cx="4095993" cy="369332"/>
            </a:xfrm>
            <a:prstGeom prst="rect">
              <a:avLst/>
            </a:prstGeom>
          </p:spPr>
          <p:txBody>
            <a:bodyPr wrap="none">
              <a:spAutoFit/>
            </a:bodyPr>
            <a:lstStyle/>
            <a:p>
              <a:r>
                <a:rPr lang="zh-CN" altLang="en-US" sz="1800" dirty="0" smtClean="0">
                  <a:solidFill>
                    <a:srgbClr val="132584"/>
                  </a:solidFill>
                </a:rPr>
                <a:t>激光雷达，</a:t>
              </a:r>
              <a:r>
                <a:rPr lang="en-US" altLang="zh-CN" sz="1800" dirty="0" smtClean="0">
                  <a:solidFill>
                    <a:srgbClr val="132584"/>
                  </a:solidFill>
                </a:rPr>
                <a:t>50Hz</a:t>
              </a:r>
              <a:r>
                <a:rPr lang="zh-CN" altLang="en-US" sz="1800" dirty="0" smtClean="0">
                  <a:solidFill>
                    <a:srgbClr val="132584"/>
                  </a:solidFill>
                </a:rPr>
                <a:t>，</a:t>
              </a:r>
              <a:r>
                <a:rPr lang="en-US" altLang="zh-CN" sz="1800" dirty="0" smtClean="0">
                  <a:solidFill>
                    <a:srgbClr val="132584"/>
                  </a:solidFill>
                </a:rPr>
                <a:t>270°</a:t>
              </a:r>
              <a:r>
                <a:rPr lang="zh-CN" altLang="en-US" sz="1800" dirty="0" smtClean="0">
                  <a:solidFill>
                    <a:srgbClr val="132584"/>
                  </a:solidFill>
                </a:rPr>
                <a:t>，</a:t>
              </a:r>
              <a:r>
                <a:rPr lang="zh-CN" altLang="en-US" sz="1800" dirty="0">
                  <a:solidFill>
                    <a:srgbClr val="132584"/>
                  </a:solidFill>
                </a:rPr>
                <a:t>正前方</a:t>
              </a:r>
              <a:r>
                <a:rPr lang="en-US" altLang="zh-CN" sz="1800" dirty="0">
                  <a:solidFill>
                    <a:srgbClr val="132584"/>
                  </a:solidFill>
                </a:rPr>
                <a:t>16m</a:t>
              </a:r>
            </a:p>
          </p:txBody>
        </p:sp>
        <p:sp>
          <p:nvSpPr>
            <p:cNvPr id="30" name="右箭头 29"/>
            <p:cNvSpPr/>
            <p:nvPr/>
          </p:nvSpPr>
          <p:spPr bwMode="auto">
            <a:xfrm>
              <a:off x="1877596" y="3288131"/>
              <a:ext cx="292849" cy="167666"/>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grpSp>
        <p:nvGrpSpPr>
          <p:cNvPr id="52" name="组合 51"/>
          <p:cNvGrpSpPr/>
          <p:nvPr/>
        </p:nvGrpSpPr>
        <p:grpSpPr>
          <a:xfrm>
            <a:off x="1170924" y="3781315"/>
            <a:ext cx="4797514" cy="404347"/>
            <a:chOff x="1208263" y="3654595"/>
            <a:chExt cx="4797514" cy="404347"/>
          </a:xfrm>
        </p:grpSpPr>
        <p:sp>
          <p:nvSpPr>
            <p:cNvPr id="11" name="矩形 10"/>
            <p:cNvSpPr/>
            <p:nvPr/>
          </p:nvSpPr>
          <p:spPr>
            <a:xfrm>
              <a:off x="1208263" y="3658832"/>
              <a:ext cx="697627" cy="400110"/>
            </a:xfrm>
            <a:prstGeom prst="rect">
              <a:avLst/>
            </a:prstGeom>
          </p:spPr>
          <p:txBody>
            <a:bodyPr wrap="none">
              <a:spAutoFit/>
            </a:bodyPr>
            <a:lstStyle/>
            <a:p>
              <a:r>
                <a:rPr lang="zh-CN" altLang="en-US" sz="2000" dirty="0">
                  <a:solidFill>
                    <a:srgbClr val="132584"/>
                  </a:solidFill>
                </a:rPr>
                <a:t>动力</a:t>
              </a:r>
            </a:p>
          </p:txBody>
        </p:sp>
        <p:sp>
          <p:nvSpPr>
            <p:cNvPr id="31" name="右箭头 30"/>
            <p:cNvSpPr/>
            <p:nvPr/>
          </p:nvSpPr>
          <p:spPr bwMode="auto">
            <a:xfrm>
              <a:off x="1901762" y="3735477"/>
              <a:ext cx="292849" cy="167666"/>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2" name="矩形 31"/>
            <p:cNvSpPr/>
            <p:nvPr/>
          </p:nvSpPr>
          <p:spPr>
            <a:xfrm>
              <a:off x="2294505" y="3654595"/>
              <a:ext cx="3711272" cy="369332"/>
            </a:xfrm>
            <a:prstGeom prst="rect">
              <a:avLst/>
            </a:prstGeom>
          </p:spPr>
          <p:txBody>
            <a:bodyPr wrap="none">
              <a:spAutoFit/>
            </a:bodyPr>
            <a:lstStyle/>
            <a:p>
              <a:r>
                <a:rPr lang="zh-CN" altLang="en-US" sz="1800" dirty="0" smtClean="0">
                  <a:solidFill>
                    <a:srgbClr val="132584"/>
                  </a:solidFill>
                </a:rPr>
                <a:t>电机，续航</a:t>
              </a:r>
              <a:r>
                <a:rPr lang="en-US" altLang="zh-CN" sz="1800" dirty="0" smtClean="0">
                  <a:solidFill>
                    <a:srgbClr val="132584"/>
                  </a:solidFill>
                </a:rPr>
                <a:t>8</a:t>
              </a:r>
              <a:r>
                <a:rPr lang="zh-CN" altLang="en-US" sz="1800" dirty="0" smtClean="0">
                  <a:solidFill>
                    <a:srgbClr val="132584"/>
                  </a:solidFill>
                </a:rPr>
                <a:t>小时，</a:t>
              </a:r>
              <a:r>
                <a:rPr lang="en-US" altLang="zh-CN" sz="1800" dirty="0" smtClean="0">
                  <a:solidFill>
                    <a:srgbClr val="132584"/>
                  </a:solidFill>
                </a:rPr>
                <a:t>6m/s</a:t>
              </a:r>
              <a:r>
                <a:rPr lang="zh-CN" altLang="en-US" sz="1800" dirty="0" smtClean="0">
                  <a:solidFill>
                    <a:srgbClr val="132584"/>
                  </a:solidFill>
                </a:rPr>
                <a:t>，准载</a:t>
              </a:r>
              <a:r>
                <a:rPr lang="en-US" altLang="zh-CN" sz="1800" dirty="0" smtClean="0">
                  <a:solidFill>
                    <a:srgbClr val="132584"/>
                  </a:solidFill>
                </a:rPr>
                <a:t>8</a:t>
              </a:r>
              <a:r>
                <a:rPr lang="zh-CN" altLang="en-US" sz="1800" dirty="0" smtClean="0">
                  <a:solidFill>
                    <a:srgbClr val="132584"/>
                  </a:solidFill>
                </a:rPr>
                <a:t>人</a:t>
              </a:r>
              <a:endParaRPr lang="zh-CN" altLang="en-US" sz="1800" dirty="0">
                <a:solidFill>
                  <a:srgbClr val="132584"/>
                </a:solidFill>
              </a:endParaRPr>
            </a:p>
          </p:txBody>
        </p:sp>
      </p:grpSp>
      <p:grpSp>
        <p:nvGrpSpPr>
          <p:cNvPr id="50" name="组合 49"/>
          <p:cNvGrpSpPr/>
          <p:nvPr/>
        </p:nvGrpSpPr>
        <p:grpSpPr>
          <a:xfrm>
            <a:off x="1168926" y="2457182"/>
            <a:ext cx="3218326" cy="400232"/>
            <a:chOff x="1186509" y="2715533"/>
            <a:chExt cx="3218326" cy="400232"/>
          </a:xfrm>
        </p:grpSpPr>
        <p:sp>
          <p:nvSpPr>
            <p:cNvPr id="45" name="矩形 44"/>
            <p:cNvSpPr/>
            <p:nvPr/>
          </p:nvSpPr>
          <p:spPr>
            <a:xfrm>
              <a:off x="1186509" y="2715655"/>
              <a:ext cx="1210588" cy="400110"/>
            </a:xfrm>
            <a:prstGeom prst="rect">
              <a:avLst/>
            </a:prstGeom>
          </p:spPr>
          <p:txBody>
            <a:bodyPr wrap="none">
              <a:spAutoFit/>
            </a:bodyPr>
            <a:lstStyle/>
            <a:p>
              <a:r>
                <a:rPr lang="zh-CN" altLang="en-US" sz="2000" dirty="0" smtClean="0">
                  <a:solidFill>
                    <a:srgbClr val="132584"/>
                  </a:solidFill>
                </a:rPr>
                <a:t>网络通信</a:t>
              </a:r>
              <a:endParaRPr lang="zh-CN" altLang="en-US" sz="2000" dirty="0">
                <a:solidFill>
                  <a:srgbClr val="132584"/>
                </a:solidFill>
              </a:endParaRPr>
            </a:p>
          </p:txBody>
        </p:sp>
        <p:sp>
          <p:nvSpPr>
            <p:cNvPr id="46" name="右箭头 45"/>
            <p:cNvSpPr/>
            <p:nvPr/>
          </p:nvSpPr>
          <p:spPr bwMode="auto">
            <a:xfrm>
              <a:off x="2309335" y="2833352"/>
              <a:ext cx="292849" cy="167666"/>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47" name="矩形 46"/>
            <p:cNvSpPr/>
            <p:nvPr/>
          </p:nvSpPr>
          <p:spPr>
            <a:xfrm>
              <a:off x="2642814" y="2715533"/>
              <a:ext cx="1762021" cy="369332"/>
            </a:xfrm>
            <a:prstGeom prst="rect">
              <a:avLst/>
            </a:prstGeom>
          </p:spPr>
          <p:txBody>
            <a:bodyPr wrap="none">
              <a:spAutoFit/>
            </a:bodyPr>
            <a:lstStyle/>
            <a:p>
              <a:r>
                <a:rPr lang="zh-CN" altLang="en-US" sz="1800" dirty="0" smtClean="0">
                  <a:solidFill>
                    <a:srgbClr val="132584"/>
                  </a:solidFill>
                </a:rPr>
                <a:t>中国移动</a:t>
              </a:r>
              <a:r>
                <a:rPr lang="en-US" altLang="zh-CN" sz="1800" dirty="0" smtClean="0">
                  <a:solidFill>
                    <a:srgbClr val="132584"/>
                  </a:solidFill>
                </a:rPr>
                <a:t>GPRS</a:t>
              </a:r>
              <a:endParaRPr lang="zh-CN" altLang="en-US" sz="1800" dirty="0">
                <a:solidFill>
                  <a:srgbClr val="132584"/>
                </a:solidFill>
              </a:endParaRPr>
            </a:p>
          </p:txBody>
        </p:sp>
      </p:grpSp>
      <p:grpSp>
        <p:nvGrpSpPr>
          <p:cNvPr id="53" name="组合 52"/>
          <p:cNvGrpSpPr/>
          <p:nvPr/>
        </p:nvGrpSpPr>
        <p:grpSpPr>
          <a:xfrm>
            <a:off x="1214278" y="4375427"/>
            <a:ext cx="6317537" cy="2204703"/>
            <a:chOff x="1200683" y="4272297"/>
            <a:chExt cx="6317537" cy="2204703"/>
          </a:xfrm>
        </p:grpSpPr>
        <p:sp>
          <p:nvSpPr>
            <p:cNvPr id="13" name="矩形 12"/>
            <p:cNvSpPr/>
            <p:nvPr/>
          </p:nvSpPr>
          <p:spPr>
            <a:xfrm>
              <a:off x="1200683" y="5189982"/>
              <a:ext cx="1210588" cy="400110"/>
            </a:xfrm>
            <a:prstGeom prst="rect">
              <a:avLst/>
            </a:prstGeom>
          </p:spPr>
          <p:txBody>
            <a:bodyPr wrap="none">
              <a:spAutoFit/>
            </a:bodyPr>
            <a:lstStyle/>
            <a:p>
              <a:r>
                <a:rPr lang="zh-CN" altLang="en-US" sz="2000" dirty="0" smtClean="0">
                  <a:solidFill>
                    <a:srgbClr val="132584"/>
                  </a:solidFill>
                </a:rPr>
                <a:t>车内设施</a:t>
              </a:r>
              <a:endParaRPr lang="zh-CN" altLang="en-US" sz="2000" dirty="0">
                <a:solidFill>
                  <a:srgbClr val="132584"/>
                </a:solidFill>
              </a:endParaRPr>
            </a:p>
          </p:txBody>
        </p:sp>
        <p:sp>
          <p:nvSpPr>
            <p:cNvPr id="33" name="左大括号 32"/>
            <p:cNvSpPr/>
            <p:nvPr/>
          </p:nvSpPr>
          <p:spPr bwMode="auto">
            <a:xfrm>
              <a:off x="2348605" y="4272297"/>
              <a:ext cx="400757" cy="2204703"/>
            </a:xfrm>
            <a:prstGeom prst="leftBrace">
              <a:avLst>
                <a:gd name="adj1" fmla="val 29783"/>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4" name="矩形 33"/>
            <p:cNvSpPr/>
            <p:nvPr/>
          </p:nvSpPr>
          <p:spPr>
            <a:xfrm>
              <a:off x="2592246" y="4626166"/>
              <a:ext cx="877163" cy="369332"/>
            </a:xfrm>
            <a:prstGeom prst="rect">
              <a:avLst/>
            </a:prstGeom>
          </p:spPr>
          <p:txBody>
            <a:bodyPr wrap="none">
              <a:spAutoFit/>
            </a:bodyPr>
            <a:lstStyle/>
            <a:p>
              <a:r>
                <a:rPr lang="zh-CN" altLang="en-US" sz="1800" dirty="0">
                  <a:solidFill>
                    <a:srgbClr val="132584"/>
                  </a:solidFill>
                </a:rPr>
                <a:t>显示器</a:t>
              </a:r>
            </a:p>
          </p:txBody>
        </p:sp>
        <p:sp>
          <p:nvSpPr>
            <p:cNvPr id="35" name="右箭头 34"/>
            <p:cNvSpPr/>
            <p:nvPr/>
          </p:nvSpPr>
          <p:spPr bwMode="auto">
            <a:xfrm>
              <a:off x="3467115" y="4726228"/>
              <a:ext cx="292849" cy="167666"/>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6" name="矩形 35"/>
            <p:cNvSpPr/>
            <p:nvPr/>
          </p:nvSpPr>
          <p:spPr>
            <a:xfrm>
              <a:off x="3871068" y="4626166"/>
              <a:ext cx="3206968" cy="369332"/>
            </a:xfrm>
            <a:prstGeom prst="rect">
              <a:avLst/>
            </a:prstGeom>
          </p:spPr>
          <p:txBody>
            <a:bodyPr wrap="none">
              <a:spAutoFit/>
            </a:bodyPr>
            <a:lstStyle/>
            <a:p>
              <a:r>
                <a:rPr lang="en-US" altLang="zh-CN" sz="1800" dirty="0" smtClean="0">
                  <a:solidFill>
                    <a:srgbClr val="132584"/>
                  </a:solidFill>
                </a:rPr>
                <a:t>Win7</a:t>
              </a:r>
              <a:r>
                <a:rPr lang="zh-CN" altLang="en-US" sz="1800" dirty="0" smtClean="0">
                  <a:solidFill>
                    <a:srgbClr val="132584"/>
                  </a:solidFill>
                </a:rPr>
                <a:t>，</a:t>
              </a:r>
              <a:r>
                <a:rPr lang="en-US" altLang="zh-CN" sz="1800" dirty="0" err="1" smtClean="0">
                  <a:solidFill>
                    <a:srgbClr val="132584"/>
                  </a:solidFill>
                </a:rPr>
                <a:t>LabView</a:t>
              </a:r>
              <a:r>
                <a:rPr lang="zh-CN" altLang="en-US" sz="1800" dirty="0" smtClean="0">
                  <a:solidFill>
                    <a:srgbClr val="132584"/>
                  </a:solidFill>
                </a:rPr>
                <a:t>人机交互界面</a:t>
              </a:r>
              <a:endParaRPr lang="zh-CN" altLang="en-US" sz="1800" dirty="0">
                <a:solidFill>
                  <a:srgbClr val="132584"/>
                </a:solidFill>
              </a:endParaRPr>
            </a:p>
          </p:txBody>
        </p:sp>
        <p:sp>
          <p:nvSpPr>
            <p:cNvPr id="37" name="矩形 36"/>
            <p:cNvSpPr/>
            <p:nvPr/>
          </p:nvSpPr>
          <p:spPr>
            <a:xfrm>
              <a:off x="2581771" y="4959076"/>
              <a:ext cx="877163" cy="369332"/>
            </a:xfrm>
            <a:prstGeom prst="rect">
              <a:avLst/>
            </a:prstGeom>
          </p:spPr>
          <p:txBody>
            <a:bodyPr wrap="none">
              <a:spAutoFit/>
            </a:bodyPr>
            <a:lstStyle/>
            <a:p>
              <a:r>
                <a:rPr lang="zh-CN" altLang="en-US" sz="1800" dirty="0" smtClean="0">
                  <a:solidFill>
                    <a:srgbClr val="132584"/>
                  </a:solidFill>
                </a:rPr>
                <a:t>控制台</a:t>
              </a:r>
              <a:endParaRPr lang="zh-CN" altLang="en-US" sz="1800" dirty="0">
                <a:solidFill>
                  <a:srgbClr val="132584"/>
                </a:solidFill>
              </a:endParaRPr>
            </a:p>
          </p:txBody>
        </p:sp>
        <p:sp>
          <p:nvSpPr>
            <p:cNvPr id="38" name="右箭头 37"/>
            <p:cNvSpPr/>
            <p:nvPr/>
          </p:nvSpPr>
          <p:spPr bwMode="auto">
            <a:xfrm>
              <a:off x="3469409" y="5069840"/>
              <a:ext cx="292849" cy="167666"/>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9" name="矩形 38"/>
            <p:cNvSpPr/>
            <p:nvPr/>
          </p:nvSpPr>
          <p:spPr>
            <a:xfrm>
              <a:off x="3871068" y="4969007"/>
              <a:ext cx="3647152" cy="369332"/>
            </a:xfrm>
            <a:prstGeom prst="rect">
              <a:avLst/>
            </a:prstGeom>
          </p:spPr>
          <p:txBody>
            <a:bodyPr wrap="none">
              <a:spAutoFit/>
            </a:bodyPr>
            <a:lstStyle/>
            <a:p>
              <a:r>
                <a:rPr lang="zh-CN" altLang="en-US" sz="1800" dirty="0" smtClean="0">
                  <a:solidFill>
                    <a:srgbClr val="132584"/>
                  </a:solidFill>
                </a:rPr>
                <a:t>急停按钮，启动按钮，开关门按钮</a:t>
              </a:r>
              <a:endParaRPr lang="zh-CN" altLang="en-US" sz="1800" dirty="0">
                <a:solidFill>
                  <a:srgbClr val="132584"/>
                </a:solidFill>
              </a:endParaRPr>
            </a:p>
          </p:txBody>
        </p:sp>
        <p:sp>
          <p:nvSpPr>
            <p:cNvPr id="41" name="矩形 40"/>
            <p:cNvSpPr/>
            <p:nvPr/>
          </p:nvSpPr>
          <p:spPr>
            <a:xfrm>
              <a:off x="2565798" y="5333818"/>
              <a:ext cx="877163" cy="369332"/>
            </a:xfrm>
            <a:prstGeom prst="rect">
              <a:avLst/>
            </a:prstGeom>
          </p:spPr>
          <p:txBody>
            <a:bodyPr wrap="none">
              <a:spAutoFit/>
            </a:bodyPr>
            <a:lstStyle/>
            <a:p>
              <a:r>
                <a:rPr lang="zh-CN" altLang="en-US" sz="1800" dirty="0">
                  <a:solidFill>
                    <a:srgbClr val="132584"/>
                  </a:solidFill>
                </a:rPr>
                <a:t>日光灯</a:t>
              </a:r>
            </a:p>
          </p:txBody>
        </p:sp>
        <p:sp>
          <p:nvSpPr>
            <p:cNvPr id="42" name="矩形 41"/>
            <p:cNvSpPr/>
            <p:nvPr/>
          </p:nvSpPr>
          <p:spPr>
            <a:xfrm>
              <a:off x="2571529" y="5685821"/>
              <a:ext cx="646331" cy="369332"/>
            </a:xfrm>
            <a:prstGeom prst="rect">
              <a:avLst/>
            </a:prstGeom>
          </p:spPr>
          <p:txBody>
            <a:bodyPr wrap="none">
              <a:spAutoFit/>
            </a:bodyPr>
            <a:lstStyle/>
            <a:p>
              <a:r>
                <a:rPr lang="zh-CN" altLang="en-US" sz="1800" dirty="0" smtClean="0">
                  <a:solidFill>
                    <a:srgbClr val="132584"/>
                  </a:solidFill>
                </a:rPr>
                <a:t>空调</a:t>
              </a:r>
              <a:endParaRPr lang="zh-CN" altLang="en-US" sz="1800" dirty="0">
                <a:solidFill>
                  <a:srgbClr val="132584"/>
                </a:solidFill>
              </a:endParaRPr>
            </a:p>
          </p:txBody>
        </p:sp>
        <p:sp>
          <p:nvSpPr>
            <p:cNvPr id="43" name="矩形 42"/>
            <p:cNvSpPr/>
            <p:nvPr/>
          </p:nvSpPr>
          <p:spPr>
            <a:xfrm>
              <a:off x="2581771" y="6032990"/>
              <a:ext cx="646331" cy="369332"/>
            </a:xfrm>
            <a:prstGeom prst="rect">
              <a:avLst/>
            </a:prstGeom>
          </p:spPr>
          <p:txBody>
            <a:bodyPr wrap="none">
              <a:spAutoFit/>
            </a:bodyPr>
            <a:lstStyle/>
            <a:p>
              <a:r>
                <a:rPr lang="zh-CN" altLang="en-US" sz="1800" dirty="0" smtClean="0">
                  <a:solidFill>
                    <a:srgbClr val="132584"/>
                  </a:solidFill>
                </a:rPr>
                <a:t>座椅</a:t>
              </a:r>
              <a:endParaRPr lang="zh-CN" altLang="en-US" sz="1800" dirty="0">
                <a:solidFill>
                  <a:srgbClr val="132584"/>
                </a:solidFill>
              </a:endParaRPr>
            </a:p>
          </p:txBody>
        </p:sp>
        <p:sp>
          <p:nvSpPr>
            <p:cNvPr id="48" name="矩形 47"/>
            <p:cNvSpPr/>
            <p:nvPr/>
          </p:nvSpPr>
          <p:spPr>
            <a:xfrm>
              <a:off x="2571529" y="4294259"/>
              <a:ext cx="1112805" cy="369332"/>
            </a:xfrm>
            <a:prstGeom prst="rect">
              <a:avLst/>
            </a:prstGeom>
          </p:spPr>
          <p:txBody>
            <a:bodyPr wrap="none">
              <a:spAutoFit/>
            </a:bodyPr>
            <a:lstStyle/>
            <a:p>
              <a:r>
                <a:rPr lang="zh-CN" altLang="en-US" sz="1800" dirty="0" smtClean="0">
                  <a:solidFill>
                    <a:srgbClr val="132584"/>
                  </a:solidFill>
                </a:rPr>
                <a:t>车载视频</a:t>
              </a:r>
              <a:endParaRPr lang="zh-CN" altLang="en-US" sz="1800" dirty="0">
                <a:solidFill>
                  <a:srgbClr val="132584"/>
                </a:solidFill>
              </a:endParaRPr>
            </a:p>
          </p:txBody>
        </p:sp>
      </p:grpSp>
    </p:spTree>
    <p:custDataLst>
      <p:tags r:id="rId1"/>
    </p:custDataLst>
    <p:extLst>
      <p:ext uri="{BB962C8B-B14F-4D97-AF65-F5344CB8AC3E}">
        <p14:creationId xmlns:p14="http://schemas.microsoft.com/office/powerpoint/2010/main" val="2965509964"/>
      </p:ext>
    </p:extLst>
  </p:cSld>
  <p:clrMapOvr>
    <a:masterClrMapping/>
  </p:clrMapOvr>
  <mc:AlternateContent xmlns:mc="http://schemas.openxmlformats.org/markup-compatibility/2006" xmlns:p14="http://schemas.microsoft.com/office/powerpoint/2010/main">
    <mc:Choice Requires="p14">
      <p:transition spd="slow" p14:dur="2000" advTm="31167"/>
    </mc:Choice>
    <mc:Fallback xmlns="">
      <p:transition spd="slow" advTm="311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ppt_x"/>
                                          </p:val>
                                        </p:tav>
                                        <p:tav tm="100000">
                                          <p:val>
                                            <p:strVal val="#ppt_x"/>
                                          </p:val>
                                        </p:tav>
                                      </p:tavLst>
                                    </p:anim>
                                    <p:anim calcmode="lin" valueType="num">
                                      <p:cBhvr additive="base">
                                        <p:cTn id="3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全自动交通系</a:t>
            </a:r>
            <a:r>
              <a:rPr lang="zh-CN" altLang="zh-CN" dirty="0" smtClean="0"/>
              <a:t>统</a:t>
            </a:r>
            <a:r>
              <a:rPr lang="zh-CN" altLang="en-US" dirty="0" smtClean="0"/>
              <a:t>概况</a:t>
            </a:r>
            <a:endParaRPr lang="zh-CN" altLang="en-US" dirty="0"/>
          </a:p>
        </p:txBody>
      </p:sp>
      <p:sp>
        <p:nvSpPr>
          <p:cNvPr id="3" name="内容占位符 2"/>
          <p:cNvSpPr>
            <a:spLocks noGrp="1"/>
          </p:cNvSpPr>
          <p:nvPr>
            <p:ph idx="1"/>
          </p:nvPr>
        </p:nvSpPr>
        <p:spPr>
          <a:xfrm>
            <a:off x="447233" y="832753"/>
            <a:ext cx="7645400" cy="1529448"/>
          </a:xfrm>
        </p:spPr>
        <p:txBody>
          <a:bodyPr/>
          <a:lstStyle/>
          <a:p>
            <a:r>
              <a:rPr lang="zh-CN" altLang="en-US" dirty="0"/>
              <a:t>现</a:t>
            </a:r>
            <a:r>
              <a:rPr lang="zh-CN" altLang="en-US" dirty="0" smtClean="0"/>
              <a:t>有的全自动交通系统</a:t>
            </a:r>
            <a:endParaRPr lang="en-US" altLang="zh-CN" dirty="0" smtClean="0"/>
          </a:p>
          <a:p>
            <a:pPr lvl="1"/>
            <a:r>
              <a:rPr lang="en-US" altLang="zh-CN" dirty="0" smtClean="0"/>
              <a:t>2011</a:t>
            </a:r>
            <a:r>
              <a:rPr lang="zh-CN" altLang="en-US" dirty="0" smtClean="0"/>
              <a:t>年法国</a:t>
            </a:r>
            <a:endParaRPr lang="en-US" altLang="zh-CN" dirty="0" smtClean="0"/>
          </a:p>
          <a:p>
            <a:pPr lvl="1"/>
            <a:r>
              <a:rPr lang="en-US" altLang="zh-CN" dirty="0" smtClean="0"/>
              <a:t>2013</a:t>
            </a:r>
            <a:r>
              <a:rPr lang="zh-CN" altLang="en-US" dirty="0" smtClean="0"/>
              <a:t>年英国</a:t>
            </a:r>
            <a:r>
              <a:rPr lang="zh-CN" altLang="zh-CN" dirty="0"/>
              <a:t>希斯罗</a:t>
            </a:r>
            <a:r>
              <a:rPr lang="zh-CN" altLang="zh-CN" dirty="0" smtClean="0"/>
              <a:t>机场</a:t>
            </a:r>
            <a:endParaRPr lang="en-US" altLang="zh-CN"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33" y="3200400"/>
            <a:ext cx="3505200" cy="262389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153518"/>
            <a:ext cx="3835400" cy="2717655"/>
          </a:xfrm>
          <a:prstGeom prst="rect">
            <a:avLst/>
          </a:prstGeom>
        </p:spPr>
      </p:pic>
      <p:grpSp>
        <p:nvGrpSpPr>
          <p:cNvPr id="8" name="组合 7"/>
          <p:cNvGrpSpPr/>
          <p:nvPr/>
        </p:nvGrpSpPr>
        <p:grpSpPr>
          <a:xfrm>
            <a:off x="1159933" y="2503860"/>
            <a:ext cx="4445252" cy="830997"/>
            <a:chOff x="1159933" y="2503860"/>
            <a:chExt cx="4445252" cy="830997"/>
          </a:xfrm>
        </p:grpSpPr>
        <p:sp>
          <p:nvSpPr>
            <p:cNvPr id="6" name="右箭头 5"/>
            <p:cNvSpPr/>
            <p:nvPr/>
          </p:nvSpPr>
          <p:spPr bwMode="auto">
            <a:xfrm>
              <a:off x="1159933" y="2503860"/>
              <a:ext cx="533400" cy="457199"/>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7" name="文本框 6"/>
            <p:cNvSpPr txBox="1"/>
            <p:nvPr/>
          </p:nvSpPr>
          <p:spPr>
            <a:xfrm>
              <a:off x="1727200" y="2503860"/>
              <a:ext cx="3877985" cy="830997"/>
            </a:xfrm>
            <a:prstGeom prst="rect">
              <a:avLst/>
            </a:prstGeom>
            <a:noFill/>
          </p:spPr>
          <p:txBody>
            <a:bodyPr wrap="none" rtlCol="0">
              <a:spAutoFit/>
            </a:bodyPr>
            <a:lstStyle/>
            <a:p>
              <a:pPr marL="0" lvl="2"/>
              <a:r>
                <a:rPr lang="zh-CN" altLang="en-US" dirty="0" smtClean="0">
                  <a:solidFill>
                    <a:srgbClr val="132584"/>
                  </a:solidFill>
                </a:rPr>
                <a:t>运行</a:t>
              </a:r>
              <a:r>
                <a:rPr lang="zh-CN" altLang="en-US" dirty="0" smtClean="0">
                  <a:solidFill>
                    <a:srgbClr val="FF0000"/>
                  </a:solidFill>
                </a:rPr>
                <a:t>路线单一</a:t>
              </a:r>
              <a:r>
                <a:rPr lang="zh-CN" altLang="en-US" dirty="0" smtClean="0">
                  <a:solidFill>
                    <a:srgbClr val="132584"/>
                  </a:solidFill>
                </a:rPr>
                <a:t>，</a:t>
              </a:r>
              <a:r>
                <a:rPr lang="zh-CN" altLang="en-US" dirty="0" smtClean="0">
                  <a:solidFill>
                    <a:srgbClr val="FF0000"/>
                  </a:solidFill>
                </a:rPr>
                <a:t>无呼叫系统</a:t>
              </a:r>
              <a:endParaRPr lang="en-US" altLang="zh-CN" dirty="0" smtClean="0">
                <a:solidFill>
                  <a:srgbClr val="FF0000"/>
                </a:solidFill>
              </a:endParaRPr>
            </a:p>
            <a:p>
              <a:endParaRPr lang="zh-CN" altLang="en-US" dirty="0">
                <a:solidFill>
                  <a:srgbClr val="132584"/>
                </a:solidFill>
              </a:endParaRPr>
            </a:p>
          </p:txBody>
        </p:sp>
      </p:grpSp>
    </p:spTree>
    <p:custDataLst>
      <p:tags r:id="rId1"/>
    </p:custDataLst>
    <p:extLst>
      <p:ext uri="{BB962C8B-B14F-4D97-AF65-F5344CB8AC3E}">
        <p14:creationId xmlns:p14="http://schemas.microsoft.com/office/powerpoint/2010/main" val="1653223271"/>
      </p:ext>
    </p:extLst>
  </p:cSld>
  <p:clrMapOvr>
    <a:masterClrMapping/>
  </p:clrMapOvr>
  <mc:AlternateContent xmlns:mc="http://schemas.openxmlformats.org/markup-compatibility/2006" xmlns:p14="http://schemas.microsoft.com/office/powerpoint/2010/main">
    <mc:Choice Requires="p14">
      <p:transition spd="slow" p14:dur="2000" advTm="12740"/>
    </mc:Choice>
    <mc:Fallback xmlns="">
      <p:transition spd="slow" advTm="12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无人车“大白”视频</a:t>
            </a:r>
            <a:endParaRPr lang="zh-CN" altLang="en-US" dirty="0"/>
          </a:p>
        </p:txBody>
      </p:sp>
      <p:pic>
        <p:nvPicPr>
          <p:cNvPr id="4" name="CyberO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48" y="990600"/>
            <a:ext cx="9144000" cy="51435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7346" y="277116"/>
            <a:ext cx="378254" cy="378254"/>
          </a:xfrm>
          <a:prstGeom prst="rect">
            <a:avLst/>
          </a:prstGeom>
        </p:spPr>
      </p:pic>
    </p:spTree>
    <p:extLst>
      <p:ext uri="{BB962C8B-B14F-4D97-AF65-F5344CB8AC3E}">
        <p14:creationId xmlns:p14="http://schemas.microsoft.com/office/powerpoint/2010/main" val="14323623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3600" y="179388"/>
            <a:ext cx="7022690" cy="688975"/>
          </a:xfrm>
        </p:spPr>
        <p:txBody>
          <a:bodyPr/>
          <a:lstStyle/>
          <a:p>
            <a:r>
              <a:rPr lang="zh-CN" altLang="en-US" dirty="0" smtClean="0"/>
              <a:t>车辆呼叫系统视频演示</a:t>
            </a:r>
            <a:endParaRPr lang="zh-CN" altLang="en-US" dirty="0"/>
          </a:p>
        </p:txBody>
      </p:sp>
      <p:sp>
        <p:nvSpPr>
          <p:cNvPr id="7" name="内容占位符 6"/>
          <p:cNvSpPr>
            <a:spLocks noGrp="1"/>
          </p:cNvSpPr>
          <p:nvPr>
            <p:ph idx="1"/>
          </p:nvPr>
        </p:nvSpPr>
        <p:spPr>
          <a:xfrm>
            <a:off x="1130300" y="1268413"/>
            <a:ext cx="2006600" cy="484187"/>
          </a:xfrm>
        </p:spPr>
        <p:txBody>
          <a:bodyPr/>
          <a:lstStyle/>
          <a:p>
            <a:pPr marL="0" indent="0">
              <a:buNone/>
            </a:pPr>
            <a:r>
              <a:rPr lang="zh-CN" altLang="en-US" dirty="0" smtClean="0">
                <a:hlinkClick r:id="rId2" action="ppaction://hlinkfile"/>
              </a:rPr>
              <a:t>视频演示</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746" y="307546"/>
            <a:ext cx="378254" cy="378254"/>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467" y="1273329"/>
            <a:ext cx="479271" cy="479271"/>
          </a:xfrm>
          <a:prstGeom prst="rect">
            <a:avLst/>
          </a:prstGeom>
        </p:spPr>
      </p:pic>
    </p:spTree>
    <p:extLst>
      <p:ext uri="{BB962C8B-B14F-4D97-AF65-F5344CB8AC3E}">
        <p14:creationId xmlns:p14="http://schemas.microsoft.com/office/powerpoint/2010/main" val="27868638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964"/>
            <a:ext cx="9144000" cy="688975"/>
          </a:xfrm>
        </p:spPr>
        <p:txBody>
          <a:bodyPr/>
          <a:lstStyle/>
          <a:p>
            <a:r>
              <a:rPr lang="zh-CN" altLang="en-US" dirty="0" smtClean="0"/>
              <a:t>车辆呼叫系统小结</a:t>
            </a:r>
            <a:endParaRPr lang="zh-CN" altLang="en-US" dirty="0"/>
          </a:p>
        </p:txBody>
      </p:sp>
      <p:grpSp>
        <p:nvGrpSpPr>
          <p:cNvPr id="43" name="组合 42"/>
          <p:cNvGrpSpPr/>
          <p:nvPr/>
        </p:nvGrpSpPr>
        <p:grpSpPr>
          <a:xfrm>
            <a:off x="286951" y="2713484"/>
            <a:ext cx="1985834" cy="2195047"/>
            <a:chOff x="448881" y="2468851"/>
            <a:chExt cx="1985834" cy="2195047"/>
          </a:xfrm>
        </p:grpSpPr>
        <p:grpSp>
          <p:nvGrpSpPr>
            <p:cNvPr id="3" name="组合 2"/>
            <p:cNvGrpSpPr/>
            <p:nvPr/>
          </p:nvGrpSpPr>
          <p:grpSpPr>
            <a:xfrm>
              <a:off x="448881" y="2468851"/>
              <a:ext cx="1985834" cy="1745310"/>
              <a:chOff x="37027" y="-676815"/>
              <a:chExt cx="9383400" cy="824688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2734" y="2101214"/>
                <a:ext cx="3234954" cy="238859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7" y="-282005"/>
                <a:ext cx="2816254" cy="281625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6013" y="887928"/>
                <a:ext cx="1731513" cy="288288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4505" y="772128"/>
                <a:ext cx="866791" cy="866791"/>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604" y="4884621"/>
                <a:ext cx="2685449" cy="2685450"/>
              </a:xfrm>
              <a:prstGeom prst="rect">
                <a:avLst/>
              </a:prstGeom>
            </p:spPr>
          </p:pic>
          <p:grpSp>
            <p:nvGrpSpPr>
              <p:cNvPr id="20" name="组合 19"/>
              <p:cNvGrpSpPr/>
              <p:nvPr/>
            </p:nvGrpSpPr>
            <p:grpSpPr>
              <a:xfrm>
                <a:off x="693342" y="-676815"/>
                <a:ext cx="5101402" cy="6408623"/>
                <a:chOff x="1051626" y="2133889"/>
                <a:chExt cx="5101402" cy="6408623"/>
              </a:xfrm>
            </p:grpSpPr>
            <p:sp>
              <p:nvSpPr>
                <p:cNvPr id="21" name="环形箭头 20"/>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环形箭头 21"/>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3" name="组合 22"/>
              <p:cNvGrpSpPr/>
              <p:nvPr/>
            </p:nvGrpSpPr>
            <p:grpSpPr>
              <a:xfrm rot="18050819">
                <a:off x="3665415" y="-256487"/>
                <a:ext cx="5101402" cy="6408623"/>
                <a:chOff x="1051626" y="2133889"/>
                <a:chExt cx="5101402" cy="6408623"/>
              </a:xfrm>
            </p:grpSpPr>
            <p:sp>
              <p:nvSpPr>
                <p:cNvPr id="24" name="环形箭头 23"/>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环形箭头 24"/>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6" name="组合 25"/>
              <p:cNvGrpSpPr/>
              <p:nvPr/>
            </p:nvGrpSpPr>
            <p:grpSpPr>
              <a:xfrm rot="16648877">
                <a:off x="1039450" y="1534355"/>
                <a:ext cx="5101402" cy="6408623"/>
                <a:chOff x="1051626" y="2133889"/>
                <a:chExt cx="5101402" cy="6408623"/>
              </a:xfrm>
            </p:grpSpPr>
            <p:sp>
              <p:nvSpPr>
                <p:cNvPr id="27" name="环形箭头 26"/>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环形箭头 27"/>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sp>
          <p:nvSpPr>
            <p:cNvPr id="5" name="文本框 4"/>
            <p:cNvSpPr txBox="1"/>
            <p:nvPr/>
          </p:nvSpPr>
          <p:spPr>
            <a:xfrm>
              <a:off x="528395" y="4263788"/>
              <a:ext cx="1723549" cy="400110"/>
            </a:xfrm>
            <a:prstGeom prst="rect">
              <a:avLst/>
            </a:prstGeom>
            <a:noFill/>
          </p:spPr>
          <p:txBody>
            <a:bodyPr wrap="none" rtlCol="0">
              <a:spAutoFit/>
            </a:bodyPr>
            <a:lstStyle/>
            <a:p>
              <a:r>
                <a:rPr lang="zh-CN" altLang="en-US" sz="2000" dirty="0" smtClean="0"/>
                <a:t>车辆呼叫系统</a:t>
              </a:r>
              <a:endParaRPr lang="zh-CN" altLang="en-US" sz="2000" dirty="0"/>
            </a:p>
          </p:txBody>
        </p:sp>
      </p:grpSp>
      <p:sp>
        <p:nvSpPr>
          <p:cNvPr id="13" name="左大括号 12"/>
          <p:cNvSpPr/>
          <p:nvPr/>
        </p:nvSpPr>
        <p:spPr bwMode="auto">
          <a:xfrm>
            <a:off x="2400289" y="950268"/>
            <a:ext cx="414789" cy="4962248"/>
          </a:xfrm>
          <a:prstGeom prst="leftBrace">
            <a:avLst>
              <a:gd name="adj1" fmla="val 43217"/>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nvGrpSpPr>
          <p:cNvPr id="63" name="组合 62"/>
          <p:cNvGrpSpPr/>
          <p:nvPr/>
        </p:nvGrpSpPr>
        <p:grpSpPr>
          <a:xfrm>
            <a:off x="2871821" y="932443"/>
            <a:ext cx="3959515" cy="484443"/>
            <a:chOff x="2884343" y="1039557"/>
            <a:chExt cx="3959515" cy="484443"/>
          </a:xfrm>
        </p:grpSpPr>
        <p:pic>
          <p:nvPicPr>
            <p:cNvPr id="29" name="图片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4343" y="1039557"/>
              <a:ext cx="475966" cy="475966"/>
            </a:xfrm>
            <a:prstGeom prst="rect">
              <a:avLst/>
            </a:prstGeom>
          </p:spPr>
        </p:pic>
        <p:sp>
          <p:nvSpPr>
            <p:cNvPr id="30" name="文本框 29"/>
            <p:cNvSpPr txBox="1"/>
            <p:nvPr/>
          </p:nvSpPr>
          <p:spPr>
            <a:xfrm>
              <a:off x="3375970" y="1053858"/>
              <a:ext cx="1107996" cy="461665"/>
            </a:xfrm>
            <a:prstGeom prst="rect">
              <a:avLst/>
            </a:prstGeom>
            <a:noFill/>
          </p:spPr>
          <p:txBody>
            <a:bodyPr wrap="none" rtlCol="0">
              <a:spAutoFit/>
            </a:bodyPr>
            <a:lstStyle/>
            <a:p>
              <a:r>
                <a:rPr lang="zh-CN" altLang="en-US" dirty="0" smtClean="0">
                  <a:solidFill>
                    <a:srgbClr val="132584"/>
                  </a:solidFill>
                </a:rPr>
                <a:t>开发者</a:t>
              </a:r>
              <a:endParaRPr lang="zh-CN" altLang="en-US" dirty="0">
                <a:solidFill>
                  <a:srgbClr val="132584"/>
                </a:solidFill>
              </a:endParaRPr>
            </a:p>
          </p:txBody>
        </p:sp>
        <p:sp>
          <p:nvSpPr>
            <p:cNvPr id="49" name="右箭头 48"/>
            <p:cNvSpPr/>
            <p:nvPr/>
          </p:nvSpPr>
          <p:spPr bwMode="auto">
            <a:xfrm>
              <a:off x="5107565" y="1178868"/>
              <a:ext cx="367001" cy="2286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50" name="文本框 49"/>
            <p:cNvSpPr txBox="1"/>
            <p:nvPr/>
          </p:nvSpPr>
          <p:spPr>
            <a:xfrm>
              <a:off x="5666933" y="1062335"/>
              <a:ext cx="1176925" cy="461665"/>
            </a:xfrm>
            <a:prstGeom prst="rect">
              <a:avLst/>
            </a:prstGeom>
            <a:noFill/>
          </p:spPr>
          <p:txBody>
            <a:bodyPr wrap="none" rtlCol="0">
              <a:spAutoFit/>
            </a:bodyPr>
            <a:lstStyle/>
            <a:p>
              <a:r>
                <a:rPr lang="en-US" altLang="zh-CN" dirty="0" smtClean="0">
                  <a:solidFill>
                    <a:srgbClr val="FF0000"/>
                  </a:solidFill>
                </a:rPr>
                <a:t>1</a:t>
              </a:r>
              <a:r>
                <a:rPr lang="zh-CN" altLang="en-US" dirty="0" smtClean="0">
                  <a:solidFill>
                    <a:srgbClr val="FF0000"/>
                  </a:solidFill>
                </a:rPr>
                <a:t>人</a:t>
              </a:r>
              <a:r>
                <a:rPr lang="en-US" altLang="zh-CN" dirty="0" smtClean="0">
                  <a:solidFill>
                    <a:srgbClr val="FF0000"/>
                  </a:solidFill>
                </a:rPr>
                <a:t>(</a:t>
              </a:r>
              <a:r>
                <a:rPr lang="zh-CN" altLang="en-US" dirty="0" smtClean="0">
                  <a:solidFill>
                    <a:srgbClr val="FF0000"/>
                  </a:solidFill>
                </a:rPr>
                <a:t>我</a:t>
              </a:r>
              <a:r>
                <a:rPr lang="en-US" altLang="zh-CN" dirty="0" smtClean="0">
                  <a:solidFill>
                    <a:srgbClr val="FF0000"/>
                  </a:solidFill>
                </a:rPr>
                <a:t>)</a:t>
              </a:r>
              <a:endParaRPr lang="zh-CN" altLang="en-US" dirty="0">
                <a:solidFill>
                  <a:srgbClr val="FF0000"/>
                </a:solidFill>
              </a:endParaRPr>
            </a:p>
          </p:txBody>
        </p:sp>
      </p:grpSp>
      <p:grpSp>
        <p:nvGrpSpPr>
          <p:cNvPr id="64" name="组合 63"/>
          <p:cNvGrpSpPr/>
          <p:nvPr/>
        </p:nvGrpSpPr>
        <p:grpSpPr>
          <a:xfrm>
            <a:off x="2853132" y="1476185"/>
            <a:ext cx="3493714" cy="546498"/>
            <a:chOff x="2853132" y="1752866"/>
            <a:chExt cx="3493714" cy="546498"/>
          </a:xfrm>
        </p:grpSpPr>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53132" y="1792187"/>
              <a:ext cx="507177" cy="507177"/>
            </a:xfrm>
            <a:prstGeom prst="rect">
              <a:avLst/>
            </a:prstGeom>
          </p:spPr>
        </p:pic>
        <p:sp>
          <p:nvSpPr>
            <p:cNvPr id="35" name="文本框 34"/>
            <p:cNvSpPr txBox="1"/>
            <p:nvPr/>
          </p:nvSpPr>
          <p:spPr>
            <a:xfrm>
              <a:off x="3413042" y="1788796"/>
              <a:ext cx="800219" cy="461665"/>
            </a:xfrm>
            <a:prstGeom prst="rect">
              <a:avLst/>
            </a:prstGeom>
            <a:noFill/>
          </p:spPr>
          <p:txBody>
            <a:bodyPr wrap="none" rtlCol="0">
              <a:spAutoFit/>
            </a:bodyPr>
            <a:lstStyle/>
            <a:p>
              <a:r>
                <a:rPr lang="zh-CN" altLang="en-US" dirty="0" smtClean="0">
                  <a:solidFill>
                    <a:srgbClr val="132584"/>
                  </a:solidFill>
                </a:rPr>
                <a:t>周期</a:t>
              </a:r>
              <a:endParaRPr lang="zh-CN" altLang="en-US" dirty="0">
                <a:solidFill>
                  <a:srgbClr val="132584"/>
                </a:solidFill>
              </a:endParaRPr>
            </a:p>
          </p:txBody>
        </p:sp>
        <p:sp>
          <p:nvSpPr>
            <p:cNvPr id="51" name="右箭头 50"/>
            <p:cNvSpPr/>
            <p:nvPr/>
          </p:nvSpPr>
          <p:spPr bwMode="auto">
            <a:xfrm>
              <a:off x="5107565" y="1851813"/>
              <a:ext cx="367001" cy="2286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57" name="文本框 56"/>
            <p:cNvSpPr txBox="1"/>
            <p:nvPr/>
          </p:nvSpPr>
          <p:spPr>
            <a:xfrm>
              <a:off x="5682882" y="1752866"/>
              <a:ext cx="663964" cy="461665"/>
            </a:xfrm>
            <a:prstGeom prst="rect">
              <a:avLst/>
            </a:prstGeom>
            <a:noFill/>
          </p:spPr>
          <p:txBody>
            <a:bodyPr wrap="none" rtlCol="0">
              <a:spAutoFit/>
            </a:bodyPr>
            <a:lstStyle/>
            <a:p>
              <a:r>
                <a:rPr lang="en-US" altLang="zh-CN" dirty="0" smtClean="0">
                  <a:solidFill>
                    <a:srgbClr val="132584"/>
                  </a:solidFill>
                </a:rPr>
                <a:t>2</a:t>
              </a:r>
              <a:r>
                <a:rPr lang="zh-CN" altLang="en-US" dirty="0" smtClean="0">
                  <a:solidFill>
                    <a:srgbClr val="132584"/>
                  </a:solidFill>
                </a:rPr>
                <a:t>年</a:t>
              </a:r>
              <a:endParaRPr lang="zh-CN" altLang="en-US" dirty="0">
                <a:solidFill>
                  <a:srgbClr val="132584"/>
                </a:solidFill>
              </a:endParaRPr>
            </a:p>
          </p:txBody>
        </p:sp>
      </p:grpSp>
      <p:grpSp>
        <p:nvGrpSpPr>
          <p:cNvPr id="65" name="组合 64"/>
          <p:cNvGrpSpPr/>
          <p:nvPr/>
        </p:nvGrpSpPr>
        <p:grpSpPr>
          <a:xfrm>
            <a:off x="2864183" y="2097634"/>
            <a:ext cx="6301361" cy="515908"/>
            <a:chOff x="2856597" y="2481033"/>
            <a:chExt cx="6301361" cy="515908"/>
          </a:xfrm>
        </p:grpSpPr>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56597" y="2481033"/>
              <a:ext cx="515908" cy="515908"/>
            </a:xfrm>
            <a:prstGeom prst="rect">
              <a:avLst/>
            </a:prstGeom>
          </p:spPr>
        </p:pic>
        <p:sp>
          <p:nvSpPr>
            <p:cNvPr id="41" name="文本框 40"/>
            <p:cNvSpPr txBox="1"/>
            <p:nvPr/>
          </p:nvSpPr>
          <p:spPr>
            <a:xfrm>
              <a:off x="3416062" y="2492988"/>
              <a:ext cx="1125629" cy="461665"/>
            </a:xfrm>
            <a:prstGeom prst="rect">
              <a:avLst/>
            </a:prstGeom>
            <a:noFill/>
          </p:spPr>
          <p:txBody>
            <a:bodyPr wrap="none" rtlCol="0">
              <a:spAutoFit/>
            </a:bodyPr>
            <a:lstStyle/>
            <a:p>
              <a:r>
                <a:rPr lang="zh-CN" altLang="en-US" dirty="0" smtClean="0">
                  <a:solidFill>
                    <a:srgbClr val="132584"/>
                  </a:solidFill>
                </a:rPr>
                <a:t>数据库</a:t>
              </a:r>
              <a:endParaRPr lang="zh-CN" altLang="en-US" dirty="0">
                <a:solidFill>
                  <a:srgbClr val="132584"/>
                </a:solidFill>
              </a:endParaRPr>
            </a:p>
          </p:txBody>
        </p:sp>
        <p:sp>
          <p:nvSpPr>
            <p:cNvPr id="52" name="右箭头 51"/>
            <p:cNvSpPr/>
            <p:nvPr/>
          </p:nvSpPr>
          <p:spPr bwMode="auto">
            <a:xfrm>
              <a:off x="5107564" y="2590352"/>
              <a:ext cx="367001" cy="2286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58" name="文本框 57"/>
            <p:cNvSpPr txBox="1"/>
            <p:nvPr/>
          </p:nvSpPr>
          <p:spPr>
            <a:xfrm>
              <a:off x="5703166" y="2481415"/>
              <a:ext cx="3454792" cy="461665"/>
            </a:xfrm>
            <a:prstGeom prst="rect">
              <a:avLst/>
            </a:prstGeom>
            <a:noFill/>
          </p:spPr>
          <p:txBody>
            <a:bodyPr wrap="none" rtlCol="0">
              <a:spAutoFit/>
            </a:bodyPr>
            <a:lstStyle/>
            <a:p>
              <a:r>
                <a:rPr lang="en-US" altLang="zh-CN" dirty="0" smtClean="0">
                  <a:solidFill>
                    <a:srgbClr val="132584"/>
                  </a:solidFill>
                </a:rPr>
                <a:t>2</a:t>
              </a:r>
              <a:r>
                <a:rPr lang="zh-CN" altLang="en-US" dirty="0" smtClean="0">
                  <a:solidFill>
                    <a:srgbClr val="132584"/>
                  </a:solidFill>
                </a:rPr>
                <a:t>个，</a:t>
              </a:r>
              <a:r>
                <a:rPr lang="en-US" altLang="zh-CN" dirty="0" err="1" smtClean="0">
                  <a:solidFill>
                    <a:srgbClr val="132584"/>
                  </a:solidFill>
                </a:rPr>
                <a:t>Mysql</a:t>
              </a:r>
              <a:r>
                <a:rPr lang="zh-CN" altLang="en-US" dirty="0" smtClean="0">
                  <a:solidFill>
                    <a:srgbClr val="132584"/>
                  </a:solidFill>
                </a:rPr>
                <a:t>和</a:t>
              </a:r>
              <a:r>
                <a:rPr lang="en-US" altLang="zh-CN" dirty="0" smtClean="0">
                  <a:solidFill>
                    <a:srgbClr val="132584"/>
                  </a:solidFill>
                </a:rPr>
                <a:t>MongoDB</a:t>
              </a:r>
              <a:endParaRPr lang="zh-CN" altLang="en-US" dirty="0">
                <a:solidFill>
                  <a:srgbClr val="132584"/>
                </a:solidFill>
              </a:endParaRPr>
            </a:p>
          </p:txBody>
        </p:sp>
      </p:grpSp>
      <p:grpSp>
        <p:nvGrpSpPr>
          <p:cNvPr id="66" name="组合 65"/>
          <p:cNvGrpSpPr/>
          <p:nvPr/>
        </p:nvGrpSpPr>
        <p:grpSpPr>
          <a:xfrm>
            <a:off x="2775137" y="2713484"/>
            <a:ext cx="6220154" cy="617369"/>
            <a:chOff x="2787581" y="3192435"/>
            <a:chExt cx="6220154" cy="617369"/>
          </a:xfrm>
        </p:grpSpPr>
        <p:sp>
          <p:nvSpPr>
            <p:cNvPr id="37" name="文本框 36"/>
            <p:cNvSpPr txBox="1"/>
            <p:nvPr/>
          </p:nvSpPr>
          <p:spPr>
            <a:xfrm>
              <a:off x="3397904" y="3257355"/>
              <a:ext cx="1415772" cy="461665"/>
            </a:xfrm>
            <a:prstGeom prst="rect">
              <a:avLst/>
            </a:prstGeom>
            <a:noFill/>
          </p:spPr>
          <p:txBody>
            <a:bodyPr wrap="none" rtlCol="0">
              <a:spAutoFit/>
            </a:bodyPr>
            <a:lstStyle/>
            <a:p>
              <a:r>
                <a:rPr lang="zh-CN" altLang="en-US" dirty="0" smtClean="0">
                  <a:solidFill>
                    <a:srgbClr val="132584"/>
                  </a:solidFill>
                </a:rPr>
                <a:t>编程语言</a:t>
              </a:r>
              <a:endParaRPr lang="zh-CN" altLang="en-US" dirty="0">
                <a:solidFill>
                  <a:srgbClr val="132584"/>
                </a:solidFill>
              </a:endParaRPr>
            </a:p>
          </p:txBody>
        </p:sp>
        <p:pic>
          <p:nvPicPr>
            <p:cNvPr id="42" name="图片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7581" y="3192435"/>
              <a:ext cx="617369" cy="617369"/>
            </a:xfrm>
            <a:prstGeom prst="rect">
              <a:avLst/>
            </a:prstGeom>
          </p:spPr>
        </p:pic>
        <p:sp>
          <p:nvSpPr>
            <p:cNvPr id="53" name="右箭头 52"/>
            <p:cNvSpPr/>
            <p:nvPr/>
          </p:nvSpPr>
          <p:spPr bwMode="auto">
            <a:xfrm>
              <a:off x="5107565" y="3363413"/>
              <a:ext cx="367001" cy="2286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59" name="文本框 58"/>
            <p:cNvSpPr txBox="1"/>
            <p:nvPr/>
          </p:nvSpPr>
          <p:spPr>
            <a:xfrm>
              <a:off x="5730043" y="3276346"/>
              <a:ext cx="3277692" cy="461665"/>
            </a:xfrm>
            <a:prstGeom prst="rect">
              <a:avLst/>
            </a:prstGeom>
            <a:noFill/>
          </p:spPr>
          <p:txBody>
            <a:bodyPr wrap="none" rtlCol="0">
              <a:spAutoFit/>
            </a:bodyPr>
            <a:lstStyle/>
            <a:p>
              <a:r>
                <a:rPr lang="en-US" altLang="zh-CN" dirty="0" smtClean="0">
                  <a:solidFill>
                    <a:srgbClr val="132584"/>
                  </a:solidFill>
                </a:rPr>
                <a:t>3</a:t>
              </a:r>
              <a:r>
                <a:rPr lang="zh-CN" altLang="en-US" dirty="0">
                  <a:solidFill>
                    <a:srgbClr val="132584"/>
                  </a:solidFill>
                </a:rPr>
                <a:t>门</a:t>
              </a:r>
              <a:r>
                <a:rPr lang="zh-CN" altLang="en-US" dirty="0" smtClean="0">
                  <a:solidFill>
                    <a:srgbClr val="132584"/>
                  </a:solidFill>
                </a:rPr>
                <a:t>，</a:t>
              </a:r>
              <a:r>
                <a:rPr lang="en-US" altLang="zh-CN" dirty="0" err="1" smtClean="0">
                  <a:solidFill>
                    <a:srgbClr val="132584"/>
                  </a:solidFill>
                </a:rPr>
                <a:t>Java,Js,LabView</a:t>
              </a:r>
              <a:endParaRPr lang="zh-CN" altLang="en-US" dirty="0">
                <a:solidFill>
                  <a:srgbClr val="132584"/>
                </a:solidFill>
              </a:endParaRPr>
            </a:p>
          </p:txBody>
        </p:sp>
      </p:grpSp>
      <p:grpSp>
        <p:nvGrpSpPr>
          <p:cNvPr id="67" name="组合 66"/>
          <p:cNvGrpSpPr/>
          <p:nvPr/>
        </p:nvGrpSpPr>
        <p:grpSpPr>
          <a:xfrm>
            <a:off x="2760077" y="3444362"/>
            <a:ext cx="5979685" cy="620625"/>
            <a:chOff x="2807605" y="3933125"/>
            <a:chExt cx="5979685" cy="620625"/>
          </a:xfrm>
        </p:grpSpPr>
        <p:pic>
          <p:nvPicPr>
            <p:cNvPr id="38" name="图片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07605" y="3933125"/>
              <a:ext cx="640172" cy="620625"/>
            </a:xfrm>
            <a:prstGeom prst="rect">
              <a:avLst/>
            </a:prstGeom>
          </p:spPr>
        </p:pic>
        <p:sp>
          <p:nvSpPr>
            <p:cNvPr id="39" name="文本框 38"/>
            <p:cNvSpPr txBox="1"/>
            <p:nvPr/>
          </p:nvSpPr>
          <p:spPr>
            <a:xfrm>
              <a:off x="3408537" y="4003993"/>
              <a:ext cx="1433406" cy="461665"/>
            </a:xfrm>
            <a:prstGeom prst="rect">
              <a:avLst/>
            </a:prstGeom>
            <a:noFill/>
          </p:spPr>
          <p:txBody>
            <a:bodyPr wrap="none" rtlCol="0">
              <a:spAutoFit/>
            </a:bodyPr>
            <a:lstStyle/>
            <a:p>
              <a:r>
                <a:rPr lang="zh-CN" altLang="en-US" dirty="0" smtClean="0">
                  <a:solidFill>
                    <a:srgbClr val="132584"/>
                  </a:solidFill>
                </a:rPr>
                <a:t>第三方库</a:t>
              </a:r>
              <a:endParaRPr lang="zh-CN" altLang="en-US" dirty="0">
                <a:solidFill>
                  <a:srgbClr val="132584"/>
                </a:solidFill>
              </a:endParaRPr>
            </a:p>
          </p:txBody>
        </p:sp>
        <p:sp>
          <p:nvSpPr>
            <p:cNvPr id="54" name="右箭头 53"/>
            <p:cNvSpPr/>
            <p:nvPr/>
          </p:nvSpPr>
          <p:spPr bwMode="auto">
            <a:xfrm>
              <a:off x="5107562" y="4081257"/>
              <a:ext cx="367001" cy="2286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60" name="文本框 59"/>
            <p:cNvSpPr txBox="1"/>
            <p:nvPr/>
          </p:nvSpPr>
          <p:spPr>
            <a:xfrm>
              <a:off x="5730043" y="3964724"/>
              <a:ext cx="3057247" cy="461665"/>
            </a:xfrm>
            <a:prstGeom prst="rect">
              <a:avLst/>
            </a:prstGeom>
            <a:noFill/>
          </p:spPr>
          <p:txBody>
            <a:bodyPr wrap="none" rtlCol="0">
              <a:spAutoFit/>
            </a:bodyPr>
            <a:lstStyle/>
            <a:p>
              <a:r>
                <a:rPr lang="en-US" altLang="zh-CN" dirty="0" smtClean="0">
                  <a:solidFill>
                    <a:srgbClr val="132584"/>
                  </a:solidFill>
                </a:rPr>
                <a:t>61</a:t>
              </a:r>
              <a:r>
                <a:rPr lang="zh-CN" altLang="en-US" dirty="0" smtClean="0">
                  <a:solidFill>
                    <a:srgbClr val="132584"/>
                  </a:solidFill>
                </a:rPr>
                <a:t>个，</a:t>
              </a:r>
              <a:r>
                <a:rPr lang="en-US" altLang="zh-CN" dirty="0" err="1" smtClean="0">
                  <a:solidFill>
                    <a:srgbClr val="132584"/>
                  </a:solidFill>
                </a:rPr>
                <a:t>Struts,Netty</a:t>
              </a:r>
              <a:r>
                <a:rPr lang="zh-CN" altLang="en-US" dirty="0" smtClean="0">
                  <a:solidFill>
                    <a:srgbClr val="132584"/>
                  </a:solidFill>
                </a:rPr>
                <a:t>等</a:t>
              </a:r>
              <a:endParaRPr lang="zh-CN" altLang="en-US" dirty="0">
                <a:solidFill>
                  <a:srgbClr val="132584"/>
                </a:solidFill>
              </a:endParaRPr>
            </a:p>
          </p:txBody>
        </p:sp>
      </p:grpSp>
      <p:grpSp>
        <p:nvGrpSpPr>
          <p:cNvPr id="68" name="组合 67"/>
          <p:cNvGrpSpPr/>
          <p:nvPr/>
        </p:nvGrpSpPr>
        <p:grpSpPr>
          <a:xfrm>
            <a:off x="2780473" y="4830332"/>
            <a:ext cx="3863058" cy="537565"/>
            <a:chOff x="2848861" y="4729390"/>
            <a:chExt cx="3863058" cy="537565"/>
          </a:xfrm>
        </p:grpSpPr>
        <p:pic>
          <p:nvPicPr>
            <p:cNvPr id="36" name="图片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48861" y="4729390"/>
              <a:ext cx="537565" cy="537565"/>
            </a:xfrm>
            <a:prstGeom prst="rect">
              <a:avLst/>
            </a:prstGeom>
          </p:spPr>
        </p:pic>
        <p:sp>
          <p:nvSpPr>
            <p:cNvPr id="44" name="文本框 43"/>
            <p:cNvSpPr txBox="1"/>
            <p:nvPr/>
          </p:nvSpPr>
          <p:spPr>
            <a:xfrm>
              <a:off x="3426171" y="4767339"/>
              <a:ext cx="1415772" cy="461665"/>
            </a:xfrm>
            <a:prstGeom prst="rect">
              <a:avLst/>
            </a:prstGeom>
            <a:noFill/>
          </p:spPr>
          <p:txBody>
            <a:bodyPr wrap="none" rtlCol="0">
              <a:spAutoFit/>
            </a:bodyPr>
            <a:lstStyle/>
            <a:p>
              <a:r>
                <a:rPr lang="zh-CN" altLang="en-US" dirty="0" smtClean="0">
                  <a:solidFill>
                    <a:srgbClr val="132584"/>
                  </a:solidFill>
                </a:rPr>
                <a:t>独立代码</a:t>
              </a:r>
              <a:endParaRPr lang="zh-CN" altLang="en-US" dirty="0">
                <a:solidFill>
                  <a:srgbClr val="132584"/>
                </a:solidFill>
              </a:endParaRPr>
            </a:p>
          </p:txBody>
        </p:sp>
        <p:sp>
          <p:nvSpPr>
            <p:cNvPr id="55" name="右箭头 54"/>
            <p:cNvSpPr/>
            <p:nvPr/>
          </p:nvSpPr>
          <p:spPr bwMode="auto">
            <a:xfrm>
              <a:off x="5107560" y="4883871"/>
              <a:ext cx="367001" cy="2286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61" name="文本框 60"/>
            <p:cNvSpPr txBox="1"/>
            <p:nvPr/>
          </p:nvSpPr>
          <p:spPr>
            <a:xfrm>
              <a:off x="5740178" y="4739754"/>
              <a:ext cx="971741" cy="461665"/>
            </a:xfrm>
            <a:prstGeom prst="rect">
              <a:avLst/>
            </a:prstGeom>
            <a:noFill/>
          </p:spPr>
          <p:txBody>
            <a:bodyPr wrap="none" rtlCol="0">
              <a:spAutoFit/>
            </a:bodyPr>
            <a:lstStyle/>
            <a:p>
              <a:r>
                <a:rPr lang="en-US" altLang="zh-CN" dirty="0" smtClean="0">
                  <a:solidFill>
                    <a:srgbClr val="FF0000"/>
                  </a:solidFill>
                </a:rPr>
                <a:t>6</a:t>
              </a:r>
              <a:r>
                <a:rPr lang="zh-CN" altLang="en-US" dirty="0" smtClean="0">
                  <a:solidFill>
                    <a:srgbClr val="FF0000"/>
                  </a:solidFill>
                </a:rPr>
                <a:t>万行</a:t>
              </a:r>
              <a:endParaRPr lang="zh-CN" altLang="en-US" dirty="0">
                <a:solidFill>
                  <a:srgbClr val="FF0000"/>
                </a:solidFill>
              </a:endParaRPr>
            </a:p>
          </p:txBody>
        </p:sp>
      </p:grpSp>
      <p:grpSp>
        <p:nvGrpSpPr>
          <p:cNvPr id="69" name="组合 68"/>
          <p:cNvGrpSpPr/>
          <p:nvPr/>
        </p:nvGrpSpPr>
        <p:grpSpPr>
          <a:xfrm>
            <a:off x="2760077" y="5355120"/>
            <a:ext cx="6109512" cy="653128"/>
            <a:chOff x="2787581" y="5397010"/>
            <a:chExt cx="6109512" cy="653128"/>
          </a:xfrm>
        </p:grpSpPr>
        <p:pic>
          <p:nvPicPr>
            <p:cNvPr id="45" name="图片 4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7581" y="5397010"/>
              <a:ext cx="653128" cy="653128"/>
            </a:xfrm>
            <a:prstGeom prst="rect">
              <a:avLst/>
            </a:prstGeom>
          </p:spPr>
        </p:pic>
        <p:sp>
          <p:nvSpPr>
            <p:cNvPr id="46" name="文本框 45"/>
            <p:cNvSpPr txBox="1"/>
            <p:nvPr/>
          </p:nvSpPr>
          <p:spPr>
            <a:xfrm>
              <a:off x="3384016" y="5492741"/>
              <a:ext cx="1723549" cy="461665"/>
            </a:xfrm>
            <a:prstGeom prst="rect">
              <a:avLst/>
            </a:prstGeom>
            <a:noFill/>
          </p:spPr>
          <p:txBody>
            <a:bodyPr wrap="none" rtlCol="0">
              <a:spAutoFit/>
            </a:bodyPr>
            <a:lstStyle/>
            <a:p>
              <a:r>
                <a:rPr lang="zh-CN" altLang="en-US" dirty="0" smtClean="0">
                  <a:solidFill>
                    <a:srgbClr val="132584"/>
                  </a:solidFill>
                </a:rPr>
                <a:t>第三方平台</a:t>
              </a:r>
              <a:endParaRPr lang="zh-CN" altLang="en-US" dirty="0">
                <a:solidFill>
                  <a:srgbClr val="132584"/>
                </a:solidFill>
              </a:endParaRPr>
            </a:p>
          </p:txBody>
        </p:sp>
        <p:sp>
          <p:nvSpPr>
            <p:cNvPr id="56" name="右箭头 55"/>
            <p:cNvSpPr/>
            <p:nvPr/>
          </p:nvSpPr>
          <p:spPr bwMode="auto">
            <a:xfrm>
              <a:off x="5107561" y="5572162"/>
              <a:ext cx="367001" cy="2286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62" name="文本框 61"/>
            <p:cNvSpPr txBox="1"/>
            <p:nvPr/>
          </p:nvSpPr>
          <p:spPr>
            <a:xfrm>
              <a:off x="5770916" y="5455629"/>
              <a:ext cx="3126177" cy="461665"/>
            </a:xfrm>
            <a:prstGeom prst="rect">
              <a:avLst/>
            </a:prstGeom>
            <a:noFill/>
          </p:spPr>
          <p:txBody>
            <a:bodyPr wrap="none" rtlCol="0">
              <a:spAutoFit/>
            </a:bodyPr>
            <a:lstStyle/>
            <a:p>
              <a:r>
                <a:rPr lang="en-US" altLang="zh-CN" dirty="0" smtClean="0">
                  <a:solidFill>
                    <a:srgbClr val="132584"/>
                  </a:solidFill>
                </a:rPr>
                <a:t>2</a:t>
              </a:r>
              <a:r>
                <a:rPr lang="zh-CN" altLang="en-US" dirty="0" smtClean="0">
                  <a:solidFill>
                    <a:srgbClr val="132584"/>
                  </a:solidFill>
                </a:rPr>
                <a:t>个，微信和百度平台</a:t>
              </a:r>
              <a:endParaRPr lang="zh-CN" altLang="en-US" dirty="0">
                <a:solidFill>
                  <a:srgbClr val="132584"/>
                </a:solidFill>
              </a:endParaRPr>
            </a:p>
          </p:txBody>
        </p:sp>
      </p:grpSp>
      <p:sp>
        <p:nvSpPr>
          <p:cNvPr id="70" name="矩形 69"/>
          <p:cNvSpPr/>
          <p:nvPr/>
        </p:nvSpPr>
        <p:spPr>
          <a:xfrm>
            <a:off x="674609" y="6040032"/>
            <a:ext cx="8352625" cy="461665"/>
          </a:xfrm>
          <a:prstGeom prst="rect">
            <a:avLst/>
          </a:prstGeom>
        </p:spPr>
        <p:txBody>
          <a:bodyPr wrap="square">
            <a:spAutoFit/>
          </a:bodyPr>
          <a:lstStyle/>
          <a:p>
            <a:r>
              <a:rPr lang="zh-CN" altLang="zh-CN" dirty="0"/>
              <a:t>该车辆呼叫系统</a:t>
            </a:r>
            <a:r>
              <a:rPr lang="zh-CN" altLang="zh-CN" dirty="0" smtClean="0"/>
              <a:t>已经在</a:t>
            </a:r>
            <a:r>
              <a:rPr lang="zh-CN" altLang="zh-CN" dirty="0">
                <a:solidFill>
                  <a:srgbClr val="FF0000"/>
                </a:solidFill>
              </a:rPr>
              <a:t>东莞</a:t>
            </a:r>
            <a:r>
              <a:rPr lang="zh-CN" altLang="zh-CN" dirty="0"/>
              <a:t>、</a:t>
            </a:r>
            <a:r>
              <a:rPr lang="zh-CN" altLang="zh-CN" dirty="0">
                <a:solidFill>
                  <a:srgbClr val="FF0000"/>
                </a:solidFill>
              </a:rPr>
              <a:t>上海</a:t>
            </a:r>
            <a:r>
              <a:rPr lang="zh-CN" altLang="zh-CN" dirty="0"/>
              <a:t>等</a:t>
            </a:r>
            <a:r>
              <a:rPr lang="zh-CN" altLang="zh-CN" dirty="0" smtClean="0"/>
              <a:t>地</a:t>
            </a:r>
            <a:r>
              <a:rPr lang="zh-CN" altLang="en-US" dirty="0"/>
              <a:t>成功</a:t>
            </a:r>
            <a:r>
              <a:rPr lang="zh-CN" altLang="zh-CN" dirty="0" smtClean="0"/>
              <a:t>运行</a:t>
            </a:r>
            <a:endParaRPr lang="zh-CN" altLang="en-US" dirty="0"/>
          </a:p>
        </p:txBody>
      </p:sp>
      <p:grpSp>
        <p:nvGrpSpPr>
          <p:cNvPr id="76" name="组合 75"/>
          <p:cNvGrpSpPr/>
          <p:nvPr/>
        </p:nvGrpSpPr>
        <p:grpSpPr>
          <a:xfrm>
            <a:off x="2800716" y="4170971"/>
            <a:ext cx="6287648" cy="554081"/>
            <a:chOff x="2800716" y="4170971"/>
            <a:chExt cx="6287648" cy="554081"/>
          </a:xfrm>
        </p:grpSpPr>
        <p:pic>
          <p:nvPicPr>
            <p:cNvPr id="71" name="图片 7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0716" y="4193371"/>
              <a:ext cx="531681" cy="531681"/>
            </a:xfrm>
            <a:prstGeom prst="rect">
              <a:avLst/>
            </a:prstGeom>
          </p:spPr>
        </p:pic>
        <p:sp>
          <p:nvSpPr>
            <p:cNvPr id="73" name="文本框 72"/>
            <p:cNvSpPr txBox="1"/>
            <p:nvPr/>
          </p:nvSpPr>
          <p:spPr>
            <a:xfrm>
              <a:off x="3410603" y="4201011"/>
              <a:ext cx="1107996" cy="461665"/>
            </a:xfrm>
            <a:prstGeom prst="rect">
              <a:avLst/>
            </a:prstGeom>
            <a:noFill/>
          </p:spPr>
          <p:txBody>
            <a:bodyPr wrap="none" rtlCol="0">
              <a:spAutoFit/>
            </a:bodyPr>
            <a:lstStyle/>
            <a:p>
              <a:r>
                <a:rPr lang="zh-CN" altLang="en-US" dirty="0">
                  <a:solidFill>
                    <a:srgbClr val="132584"/>
                  </a:solidFill>
                </a:rPr>
                <a:t>新算法</a:t>
              </a:r>
            </a:p>
          </p:txBody>
        </p:sp>
        <p:sp>
          <p:nvSpPr>
            <p:cNvPr id="74" name="右箭头 73"/>
            <p:cNvSpPr/>
            <p:nvPr/>
          </p:nvSpPr>
          <p:spPr bwMode="auto">
            <a:xfrm>
              <a:off x="5060033" y="4268620"/>
              <a:ext cx="367001" cy="2286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75" name="文本框 74"/>
            <p:cNvSpPr txBox="1"/>
            <p:nvPr/>
          </p:nvSpPr>
          <p:spPr>
            <a:xfrm>
              <a:off x="5654411" y="4170971"/>
              <a:ext cx="3433953" cy="461665"/>
            </a:xfrm>
            <a:prstGeom prst="rect">
              <a:avLst/>
            </a:prstGeom>
            <a:noFill/>
          </p:spPr>
          <p:txBody>
            <a:bodyPr wrap="none" rtlCol="0">
              <a:spAutoFit/>
            </a:bodyPr>
            <a:lstStyle/>
            <a:p>
              <a:r>
                <a:rPr lang="en-US" altLang="zh-CN" dirty="0" smtClean="0">
                  <a:solidFill>
                    <a:srgbClr val="132584"/>
                  </a:solidFill>
                </a:rPr>
                <a:t>1</a:t>
              </a:r>
              <a:r>
                <a:rPr lang="zh-CN" altLang="en-US" dirty="0" smtClean="0">
                  <a:solidFill>
                    <a:srgbClr val="132584"/>
                  </a:solidFill>
                </a:rPr>
                <a:t>种，已发表于交大学报</a:t>
              </a:r>
              <a:endParaRPr lang="zh-CN" altLang="en-US" dirty="0">
                <a:solidFill>
                  <a:srgbClr val="132584"/>
                </a:solidFill>
              </a:endParaRPr>
            </a:p>
          </p:txBody>
        </p:sp>
      </p:grpSp>
      <p:sp>
        <p:nvSpPr>
          <p:cNvPr id="77" name="矩形 76"/>
          <p:cNvSpPr/>
          <p:nvPr/>
        </p:nvSpPr>
        <p:spPr>
          <a:xfrm>
            <a:off x="215844" y="938097"/>
            <a:ext cx="2133918" cy="830997"/>
          </a:xfrm>
          <a:prstGeom prst="rect">
            <a:avLst/>
          </a:prstGeom>
        </p:spPr>
        <p:txBody>
          <a:bodyPr wrap="none">
            <a:spAutoFit/>
          </a:bodyPr>
          <a:lstStyle/>
          <a:p>
            <a:r>
              <a:rPr lang="zh-CN" altLang="en-US" dirty="0"/>
              <a:t>上海交通</a:t>
            </a:r>
            <a:r>
              <a:rPr lang="zh-CN" altLang="en-US" dirty="0" smtClean="0"/>
              <a:t>大学</a:t>
            </a:r>
            <a:endParaRPr lang="en-US" altLang="zh-CN" dirty="0" smtClean="0"/>
          </a:p>
          <a:p>
            <a:r>
              <a:rPr lang="en-US" altLang="zh-CN" dirty="0" smtClean="0"/>
              <a:t>-</a:t>
            </a:r>
            <a:r>
              <a:rPr lang="zh-CN" altLang="en-US" dirty="0"/>
              <a:t>万科合作项目</a:t>
            </a:r>
          </a:p>
        </p:txBody>
      </p:sp>
      <p:sp>
        <p:nvSpPr>
          <p:cNvPr id="78" name="下箭头 77"/>
          <p:cNvSpPr/>
          <p:nvPr/>
        </p:nvSpPr>
        <p:spPr bwMode="auto">
          <a:xfrm>
            <a:off x="1042291" y="1846045"/>
            <a:ext cx="399103" cy="865681"/>
          </a:xfrm>
          <a:prstGeom prst="down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494805589"/>
      </p:ext>
    </p:extLst>
  </p:cSld>
  <p:clrMapOvr>
    <a:masterClrMapping/>
  </p:clrMapOvr>
  <mc:AlternateContent xmlns:mc="http://schemas.openxmlformats.org/markup-compatibility/2006" xmlns:p14="http://schemas.microsoft.com/office/powerpoint/2010/main">
    <mc:Choice Requires="p14">
      <p:transition spd="slow" p14:dur="2000" advTm="29659"/>
    </mc:Choice>
    <mc:Fallback xmlns="">
      <p:transition spd="slow" advTm="29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sp>
        <p:nvSpPr>
          <p:cNvPr id="3" name="内容占位符 2"/>
          <p:cNvSpPr>
            <a:spLocks noGrp="1"/>
          </p:cNvSpPr>
          <p:nvPr>
            <p:ph idx="1"/>
          </p:nvPr>
        </p:nvSpPr>
        <p:spPr>
          <a:xfrm>
            <a:off x="388203" y="3173712"/>
            <a:ext cx="3606800" cy="560387"/>
          </a:xfrm>
        </p:spPr>
        <p:txBody>
          <a:bodyPr/>
          <a:lstStyle/>
          <a:p>
            <a:r>
              <a:rPr lang="zh-CN" altLang="en-US" dirty="0" smtClean="0">
                <a:solidFill>
                  <a:schemeClr val="bg1">
                    <a:lumMod val="65000"/>
                  </a:schemeClr>
                </a:solidFill>
              </a:rPr>
              <a:t>车辆调度算法研究</a:t>
            </a:r>
            <a:endParaRPr lang="en-US" altLang="zh-CN" dirty="0" smtClean="0">
              <a:solidFill>
                <a:schemeClr val="bg1">
                  <a:lumMod val="65000"/>
                </a:schemeClr>
              </a:solidFill>
            </a:endParaRPr>
          </a:p>
          <a:p>
            <a:pPr lvl="1"/>
            <a:endParaRPr lang="zh-CN" altLang="en-US" dirty="0">
              <a:solidFill>
                <a:schemeClr val="bg1">
                  <a:lumMod val="65000"/>
                </a:schemeClr>
              </a:solidFill>
            </a:endParaRPr>
          </a:p>
        </p:txBody>
      </p:sp>
      <p:sp>
        <p:nvSpPr>
          <p:cNvPr id="4" name="内容占位符 2"/>
          <p:cNvSpPr txBox="1">
            <a:spLocks/>
          </p:cNvSpPr>
          <p:nvPr/>
        </p:nvSpPr>
        <p:spPr bwMode="auto">
          <a:xfrm>
            <a:off x="405788" y="1369918"/>
            <a:ext cx="360680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bg1">
                    <a:lumMod val="65000"/>
                  </a:schemeClr>
                </a:solidFill>
              </a:rPr>
              <a:t>车辆呼叫系统</a:t>
            </a:r>
            <a:endParaRPr lang="zh-CN" altLang="en-US" dirty="0">
              <a:solidFill>
                <a:schemeClr val="bg1">
                  <a:lumMod val="65000"/>
                </a:schemeClr>
              </a:solidFill>
            </a:endParaRPr>
          </a:p>
        </p:txBody>
      </p:sp>
      <p:sp>
        <p:nvSpPr>
          <p:cNvPr id="5" name="内容占位符 2"/>
          <p:cNvSpPr txBox="1">
            <a:spLocks/>
          </p:cNvSpPr>
          <p:nvPr/>
        </p:nvSpPr>
        <p:spPr bwMode="auto">
          <a:xfrm>
            <a:off x="417511" y="4977508"/>
            <a:ext cx="360680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rgbClr val="FF0000"/>
                </a:solidFill>
              </a:rPr>
              <a:t>总结与展望</a:t>
            </a:r>
            <a:endParaRPr lang="zh-CN" altLang="en-US" dirty="0">
              <a:solidFill>
                <a:srgbClr val="FF0000"/>
              </a:solidFill>
            </a:endParaRPr>
          </a:p>
        </p:txBody>
      </p:sp>
      <p:sp>
        <p:nvSpPr>
          <p:cNvPr id="6" name="左大括号 5"/>
          <p:cNvSpPr/>
          <p:nvPr/>
        </p:nvSpPr>
        <p:spPr bwMode="auto">
          <a:xfrm>
            <a:off x="3990240" y="2672157"/>
            <a:ext cx="457200" cy="1373987"/>
          </a:xfrm>
          <a:prstGeom prst="leftBrace">
            <a:avLst>
              <a:gd name="adj1" fmla="val 33333"/>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7" name="文本框 6"/>
          <p:cNvSpPr txBox="1"/>
          <p:nvPr/>
        </p:nvSpPr>
        <p:spPr>
          <a:xfrm>
            <a:off x="4419082" y="2672157"/>
            <a:ext cx="2236510" cy="1323439"/>
          </a:xfrm>
          <a:prstGeom prst="rect">
            <a:avLst/>
          </a:prstGeom>
          <a:noFill/>
        </p:spPr>
        <p:txBody>
          <a:bodyPr wrap="none" rtlCol="0">
            <a:spAutoFit/>
          </a:bodyPr>
          <a:lstStyle/>
          <a:p>
            <a:r>
              <a:rPr lang="zh-CN" altLang="en-US" sz="2000" dirty="0" smtClean="0">
                <a:solidFill>
                  <a:schemeClr val="bg1">
                    <a:lumMod val="65000"/>
                  </a:schemeClr>
                </a:solidFill>
              </a:rPr>
              <a:t>遗传算法</a:t>
            </a:r>
            <a:endParaRPr lang="en-US" altLang="zh-CN" sz="2000" dirty="0" smtClean="0">
              <a:solidFill>
                <a:schemeClr val="bg1">
                  <a:lumMod val="65000"/>
                </a:schemeClr>
              </a:solidFill>
            </a:endParaRPr>
          </a:p>
          <a:p>
            <a:r>
              <a:rPr lang="zh-CN" altLang="en-US" sz="2000" dirty="0" smtClean="0">
                <a:solidFill>
                  <a:schemeClr val="bg1">
                    <a:lumMod val="65000"/>
                  </a:schemeClr>
                </a:solidFill>
              </a:rPr>
              <a:t>贪婪算法</a:t>
            </a:r>
            <a:endParaRPr lang="en-US" altLang="zh-CN" sz="2000" dirty="0" smtClean="0">
              <a:solidFill>
                <a:schemeClr val="bg1">
                  <a:lumMod val="65000"/>
                </a:schemeClr>
              </a:solidFill>
            </a:endParaRPr>
          </a:p>
          <a:p>
            <a:r>
              <a:rPr lang="zh-CN" altLang="en-US" sz="2000" dirty="0" smtClean="0">
                <a:solidFill>
                  <a:schemeClr val="bg1">
                    <a:lumMod val="65000"/>
                  </a:schemeClr>
                </a:solidFill>
              </a:rPr>
              <a:t>聚类贪婪遗传算法</a:t>
            </a:r>
            <a:endParaRPr lang="en-US" altLang="zh-CN" sz="2000" dirty="0" smtClean="0">
              <a:solidFill>
                <a:schemeClr val="bg1">
                  <a:lumMod val="65000"/>
                </a:schemeClr>
              </a:solidFill>
            </a:endParaRPr>
          </a:p>
          <a:p>
            <a:r>
              <a:rPr lang="zh-CN" altLang="en-US" sz="2000" dirty="0">
                <a:solidFill>
                  <a:schemeClr val="bg1">
                    <a:lumMod val="65000"/>
                  </a:schemeClr>
                </a:solidFill>
              </a:rPr>
              <a:t>实验</a:t>
            </a:r>
          </a:p>
        </p:txBody>
      </p:sp>
      <p:sp>
        <p:nvSpPr>
          <p:cNvPr id="8" name="左大括号 7"/>
          <p:cNvSpPr/>
          <p:nvPr/>
        </p:nvSpPr>
        <p:spPr bwMode="auto">
          <a:xfrm>
            <a:off x="3250588" y="963117"/>
            <a:ext cx="457200" cy="1373987"/>
          </a:xfrm>
          <a:prstGeom prst="leftBrace">
            <a:avLst>
              <a:gd name="adj1" fmla="val 33333"/>
              <a:gd name="adj2" fmla="val 50000"/>
            </a:avLst>
          </a:prstGeom>
          <a:noFill/>
          <a:ln w="28575" cap="flat" cmpd="sng" algn="ctr">
            <a:solidFill>
              <a:schemeClr val="bg1">
                <a:lumMod val="6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9" name="文本框 8"/>
          <p:cNvSpPr txBox="1"/>
          <p:nvPr/>
        </p:nvSpPr>
        <p:spPr>
          <a:xfrm>
            <a:off x="3622062" y="996197"/>
            <a:ext cx="1467068" cy="1323439"/>
          </a:xfrm>
          <a:prstGeom prst="rect">
            <a:avLst/>
          </a:prstGeom>
          <a:noFill/>
        </p:spPr>
        <p:txBody>
          <a:bodyPr wrap="none" rtlCol="0">
            <a:spAutoFit/>
          </a:bodyPr>
          <a:lstStyle>
            <a:defPPr>
              <a:defRPr lang="zh-CN"/>
            </a:defPPr>
            <a:lvl1pPr>
              <a:defRPr sz="1800">
                <a:solidFill>
                  <a:srgbClr val="132584"/>
                </a:solidFill>
              </a:defRPr>
            </a:lvl1pPr>
          </a:lstStyle>
          <a:p>
            <a:r>
              <a:rPr lang="zh-CN" altLang="en-US" sz="2000" dirty="0">
                <a:solidFill>
                  <a:schemeClr val="bg1">
                    <a:lumMod val="65000"/>
                  </a:schemeClr>
                </a:solidFill>
              </a:rPr>
              <a:t>无人车</a:t>
            </a:r>
            <a:endParaRPr lang="en-US" altLang="zh-CN" sz="2000" dirty="0">
              <a:solidFill>
                <a:schemeClr val="bg1">
                  <a:lumMod val="65000"/>
                </a:schemeClr>
              </a:solidFill>
            </a:endParaRPr>
          </a:p>
          <a:p>
            <a:r>
              <a:rPr lang="zh-CN" altLang="en-US" sz="2000" dirty="0">
                <a:solidFill>
                  <a:schemeClr val="bg1">
                    <a:lumMod val="65000"/>
                  </a:schemeClr>
                </a:solidFill>
              </a:rPr>
              <a:t>乘客微信端</a:t>
            </a:r>
            <a:endParaRPr lang="en-US" altLang="zh-CN" sz="2000" dirty="0">
              <a:solidFill>
                <a:schemeClr val="bg1">
                  <a:lumMod val="65000"/>
                </a:schemeClr>
              </a:solidFill>
            </a:endParaRPr>
          </a:p>
          <a:p>
            <a:r>
              <a:rPr lang="zh-CN" altLang="en-US" sz="2000" dirty="0">
                <a:solidFill>
                  <a:schemeClr val="bg1">
                    <a:lumMod val="65000"/>
                  </a:schemeClr>
                </a:solidFill>
              </a:rPr>
              <a:t>后台管理</a:t>
            </a:r>
            <a:endParaRPr lang="en-US" altLang="zh-CN" sz="2000" dirty="0">
              <a:solidFill>
                <a:schemeClr val="bg1">
                  <a:lumMod val="65000"/>
                </a:schemeClr>
              </a:solidFill>
            </a:endParaRPr>
          </a:p>
          <a:p>
            <a:r>
              <a:rPr lang="zh-CN" altLang="en-US" sz="2000" dirty="0">
                <a:solidFill>
                  <a:schemeClr val="bg1">
                    <a:lumMod val="65000"/>
                  </a:schemeClr>
                </a:solidFill>
              </a:rPr>
              <a:t>中央控制</a:t>
            </a:r>
          </a:p>
        </p:txBody>
      </p:sp>
    </p:spTree>
    <p:extLst>
      <p:ext uri="{BB962C8B-B14F-4D97-AF65-F5344CB8AC3E}">
        <p14:creationId xmlns:p14="http://schemas.microsoft.com/office/powerpoint/2010/main" val="33735950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5" name="内容占位符 2"/>
          <p:cNvSpPr txBox="1">
            <a:spLocks/>
          </p:cNvSpPr>
          <p:nvPr/>
        </p:nvSpPr>
        <p:spPr bwMode="auto">
          <a:xfrm>
            <a:off x="584200" y="2895600"/>
            <a:ext cx="85598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132584"/>
                </a:solidFill>
                <a:latin typeface="+mn-ea"/>
              </a:rPr>
              <a:t>针对</a:t>
            </a:r>
            <a:r>
              <a:rPr lang="zh-CN" altLang="en-US" sz="2400" dirty="0" smtClean="0">
                <a:solidFill>
                  <a:srgbClr val="132584"/>
                </a:solidFill>
                <a:latin typeface="+mn-ea"/>
              </a:rPr>
              <a:t>现有</a:t>
            </a:r>
            <a:r>
              <a:rPr lang="zh-CN" altLang="en-US" sz="2400" dirty="0" smtClean="0"/>
              <a:t>车辆调度算法容易陷入</a:t>
            </a:r>
            <a:r>
              <a:rPr lang="zh-CN" altLang="en-US" sz="2400" dirty="0" smtClean="0">
                <a:solidFill>
                  <a:srgbClr val="132584"/>
                </a:solidFill>
              </a:rPr>
              <a:t>局部最优，稳定性差</a:t>
            </a:r>
          </a:p>
          <a:p>
            <a:pPr marL="857250" lvl="3" indent="-449263">
              <a:lnSpc>
                <a:spcPct val="110000"/>
              </a:lnSpc>
              <a:buSzPct val="120000"/>
              <a:buFontTx/>
              <a:buBlip>
                <a:blip r:embed="rId4"/>
              </a:buBlip>
            </a:pPr>
            <a:r>
              <a:rPr lang="zh-CN" altLang="en-US" dirty="0" smtClean="0">
                <a:solidFill>
                  <a:srgbClr val="132584"/>
                </a:solidFill>
                <a:latin typeface="+mn-ea"/>
                <a:ea typeface="+mn-ea"/>
              </a:rPr>
              <a:t>本文提出了</a:t>
            </a:r>
            <a:r>
              <a:rPr lang="zh-CN" altLang="en-US" dirty="0" smtClean="0">
                <a:solidFill>
                  <a:srgbClr val="FF0000"/>
                </a:solidFill>
                <a:latin typeface="+mn-ea"/>
                <a:ea typeface="+mn-ea"/>
              </a:rPr>
              <a:t>聚类贪婪遗传算法</a:t>
            </a:r>
            <a:endParaRPr lang="en-US" altLang="zh-CN" dirty="0" smtClean="0">
              <a:solidFill>
                <a:srgbClr val="FF0000"/>
              </a:solidFill>
              <a:latin typeface="+mn-ea"/>
              <a:ea typeface="+mn-ea"/>
            </a:endParaRPr>
          </a:p>
          <a:p>
            <a:pPr marL="857250" lvl="3" indent="-449263">
              <a:lnSpc>
                <a:spcPct val="110000"/>
              </a:lnSpc>
              <a:buSzPct val="120000"/>
              <a:buFontTx/>
              <a:buBlip>
                <a:blip r:embed="rId4"/>
              </a:buBlip>
            </a:pPr>
            <a:r>
              <a:rPr lang="zh-CN" altLang="en-US" dirty="0" smtClean="0">
                <a:solidFill>
                  <a:srgbClr val="132584"/>
                </a:solidFill>
                <a:latin typeface="+mn-ea"/>
                <a:ea typeface="+mn-ea"/>
              </a:rPr>
              <a:t>在交大学报发表了一篇关于该算法的论文</a:t>
            </a:r>
            <a:endParaRPr lang="en-US" altLang="zh-CN" dirty="0" smtClean="0">
              <a:solidFill>
                <a:srgbClr val="132584"/>
              </a:solidFill>
              <a:latin typeface="+mn-ea"/>
              <a:ea typeface="+mn-ea"/>
            </a:endParaRPr>
          </a:p>
          <a:p>
            <a:pPr marL="857250" lvl="3" indent="-449263">
              <a:lnSpc>
                <a:spcPct val="110000"/>
              </a:lnSpc>
              <a:buSzPct val="120000"/>
              <a:buFontTx/>
              <a:buBlip>
                <a:blip r:embed="rId4"/>
              </a:buBlip>
            </a:pPr>
            <a:r>
              <a:rPr lang="zh-CN" altLang="en-US" dirty="0" smtClean="0">
                <a:solidFill>
                  <a:srgbClr val="132584"/>
                </a:solidFill>
                <a:latin typeface="+mn-ea"/>
                <a:ea typeface="+mn-ea"/>
              </a:rPr>
              <a:t>该算法</a:t>
            </a:r>
            <a:r>
              <a:rPr lang="zh-CN" altLang="en-US" dirty="0" smtClean="0">
                <a:solidFill>
                  <a:srgbClr val="FF0000"/>
                </a:solidFill>
                <a:latin typeface="+mn-ea"/>
                <a:ea typeface="+mn-ea"/>
              </a:rPr>
              <a:t>动态调节</a:t>
            </a:r>
            <a:r>
              <a:rPr lang="zh-CN" altLang="en-US" dirty="0" smtClean="0">
                <a:solidFill>
                  <a:srgbClr val="132584"/>
                </a:solidFill>
                <a:latin typeface="+mn-ea"/>
                <a:ea typeface="+mn-ea"/>
              </a:rPr>
              <a:t>，</a:t>
            </a:r>
            <a:r>
              <a:rPr lang="zh-CN" altLang="en-US" dirty="0" smtClean="0">
                <a:solidFill>
                  <a:srgbClr val="FF0000"/>
                </a:solidFill>
                <a:latin typeface="+mn-ea"/>
                <a:ea typeface="+mn-ea"/>
              </a:rPr>
              <a:t>平均性能好</a:t>
            </a:r>
            <a:r>
              <a:rPr lang="zh-CN" altLang="en-US" dirty="0" smtClean="0">
                <a:solidFill>
                  <a:srgbClr val="132584"/>
                </a:solidFill>
                <a:latin typeface="+mn-ea"/>
                <a:ea typeface="+mn-ea"/>
              </a:rPr>
              <a:t>，</a:t>
            </a:r>
            <a:r>
              <a:rPr lang="zh-CN" altLang="en-US" dirty="0" smtClean="0">
                <a:solidFill>
                  <a:srgbClr val="FF0000"/>
                </a:solidFill>
                <a:latin typeface="+mn-ea"/>
                <a:ea typeface="+mn-ea"/>
              </a:rPr>
              <a:t>稳定性强</a:t>
            </a:r>
            <a:endParaRPr lang="en-US" altLang="zh-CN" dirty="0" smtClean="0">
              <a:solidFill>
                <a:srgbClr val="FF0000"/>
              </a:solidFill>
              <a:latin typeface="+mn-ea"/>
              <a:ea typeface="+mn-ea"/>
            </a:endParaRPr>
          </a:p>
          <a:p>
            <a:pPr marL="857250" lvl="3" indent="-449263">
              <a:lnSpc>
                <a:spcPct val="110000"/>
              </a:lnSpc>
              <a:buSzPct val="120000"/>
              <a:buFontTx/>
              <a:buBlip>
                <a:blip r:embed="rId4"/>
              </a:buBlip>
            </a:pPr>
            <a:r>
              <a:rPr lang="zh-CN" altLang="en-US" dirty="0" smtClean="0">
                <a:solidFill>
                  <a:srgbClr val="132584"/>
                </a:solidFill>
                <a:latin typeface="+mn-ea"/>
                <a:ea typeface="+mn-ea"/>
              </a:rPr>
              <a:t>满足全自动交通系统的车辆调度要求</a:t>
            </a:r>
            <a:endParaRPr lang="en-US" altLang="zh-CN" dirty="0" smtClean="0">
              <a:solidFill>
                <a:srgbClr val="132584"/>
              </a:solidFill>
              <a:latin typeface="+mn-ea"/>
              <a:ea typeface="+mn-ea"/>
            </a:endParaRPr>
          </a:p>
          <a:p>
            <a:pPr marL="857250" lvl="3" indent="-449263">
              <a:lnSpc>
                <a:spcPct val="110000"/>
              </a:lnSpc>
              <a:buSzPct val="120000"/>
              <a:buFontTx/>
              <a:buBlip>
                <a:blip r:embed="rId4"/>
              </a:buBlip>
            </a:pPr>
            <a:endParaRPr lang="en-US" altLang="zh-CN" dirty="0" smtClean="0"/>
          </a:p>
          <a:p>
            <a:pPr marL="857250" lvl="3" indent="-449263">
              <a:lnSpc>
                <a:spcPct val="110000"/>
              </a:lnSpc>
              <a:buSzPct val="120000"/>
              <a:buFontTx/>
              <a:buBlip>
                <a:blip r:embed="rId4"/>
              </a:buBlip>
            </a:pPr>
            <a:endParaRPr lang="en-US" altLang="zh-CN" dirty="0" smtClean="0"/>
          </a:p>
        </p:txBody>
      </p:sp>
      <p:sp>
        <p:nvSpPr>
          <p:cNvPr id="6" name="内容占位符 2"/>
          <p:cNvSpPr txBox="1">
            <a:spLocks/>
          </p:cNvSpPr>
          <p:nvPr/>
        </p:nvSpPr>
        <p:spPr bwMode="auto">
          <a:xfrm>
            <a:off x="584200" y="1143000"/>
            <a:ext cx="8559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2" indent="-449263">
              <a:lnSpc>
                <a:spcPct val="110000"/>
              </a:lnSpc>
              <a:buSzPct val="120000"/>
              <a:buFontTx/>
              <a:buBlip>
                <a:blip r:embed="rId4"/>
              </a:buBlip>
            </a:pPr>
            <a:r>
              <a:rPr lang="zh-CN" altLang="en-US" dirty="0">
                <a:solidFill>
                  <a:srgbClr val="132584"/>
                </a:solidFill>
                <a:latin typeface="+mn-ea"/>
                <a:ea typeface="+mn-ea"/>
              </a:rPr>
              <a:t>针对</a:t>
            </a:r>
            <a:r>
              <a:rPr lang="zh-CN" altLang="en-US" dirty="0" smtClean="0">
                <a:solidFill>
                  <a:srgbClr val="132584"/>
                </a:solidFill>
                <a:latin typeface="+mn-ea"/>
                <a:ea typeface="+mn-ea"/>
              </a:rPr>
              <a:t>现有全自动交通系统运行路线单一，无呼叫系统</a:t>
            </a:r>
            <a:endParaRPr lang="en-US" altLang="zh-CN" dirty="0" smtClean="0">
              <a:solidFill>
                <a:srgbClr val="132584"/>
              </a:solidFill>
              <a:latin typeface="+mn-ea"/>
              <a:ea typeface="+mn-ea"/>
            </a:endParaRPr>
          </a:p>
          <a:p>
            <a:pPr marL="857250" lvl="3" indent="-449263">
              <a:lnSpc>
                <a:spcPct val="110000"/>
              </a:lnSpc>
              <a:buSzPct val="120000"/>
              <a:buFontTx/>
              <a:buBlip>
                <a:blip r:embed="rId4"/>
              </a:buBlip>
            </a:pPr>
            <a:r>
              <a:rPr lang="zh-CN" altLang="en-US" dirty="0" smtClean="0">
                <a:solidFill>
                  <a:srgbClr val="132584"/>
                </a:solidFill>
                <a:latin typeface="+mn-ea"/>
                <a:ea typeface="+mn-ea"/>
              </a:rPr>
              <a:t>本文设计并开发</a:t>
            </a:r>
            <a:r>
              <a:rPr lang="zh-CN" altLang="en-US" dirty="0" smtClean="0">
                <a:solidFill>
                  <a:srgbClr val="FF0000"/>
                </a:solidFill>
                <a:latin typeface="+mn-ea"/>
                <a:ea typeface="+mn-ea"/>
              </a:rPr>
              <a:t>车辆呼叫系统          </a:t>
            </a:r>
            <a:endParaRPr lang="en-US" altLang="zh-CN" dirty="0" smtClean="0">
              <a:solidFill>
                <a:srgbClr val="FF0000"/>
              </a:solidFill>
              <a:latin typeface="+mn-ea"/>
              <a:ea typeface="+mn-ea"/>
            </a:endParaRPr>
          </a:p>
          <a:p>
            <a:pPr marL="857250" lvl="3" indent="-449263">
              <a:lnSpc>
                <a:spcPct val="110000"/>
              </a:lnSpc>
              <a:buSzPct val="120000"/>
              <a:buFontTx/>
              <a:buBlip>
                <a:blip r:embed="rId4"/>
              </a:buBlip>
            </a:pPr>
            <a:r>
              <a:rPr lang="zh-CN" altLang="en-US" dirty="0" smtClean="0">
                <a:solidFill>
                  <a:srgbClr val="132584"/>
                </a:solidFill>
                <a:latin typeface="+mn-ea"/>
                <a:ea typeface="+mn-ea"/>
              </a:rPr>
              <a:t>该系统响应</a:t>
            </a:r>
            <a:r>
              <a:rPr lang="zh-CN" altLang="en-US" dirty="0" smtClean="0">
                <a:solidFill>
                  <a:srgbClr val="FF0000"/>
                </a:solidFill>
                <a:latin typeface="+mn-ea"/>
                <a:ea typeface="+mn-ea"/>
              </a:rPr>
              <a:t>迅速</a:t>
            </a:r>
            <a:r>
              <a:rPr lang="zh-CN" altLang="en-US" dirty="0" smtClean="0">
                <a:solidFill>
                  <a:srgbClr val="132584"/>
                </a:solidFill>
                <a:latin typeface="+mn-ea"/>
                <a:ea typeface="+mn-ea"/>
              </a:rPr>
              <a:t>，</a:t>
            </a:r>
            <a:r>
              <a:rPr lang="zh-CN" altLang="en-US" dirty="0" smtClean="0">
                <a:solidFill>
                  <a:srgbClr val="FF0000"/>
                </a:solidFill>
                <a:latin typeface="+mn-ea"/>
                <a:ea typeface="+mn-ea"/>
              </a:rPr>
              <a:t>高并发</a:t>
            </a:r>
            <a:r>
              <a:rPr lang="zh-CN" altLang="en-US" dirty="0" smtClean="0">
                <a:solidFill>
                  <a:srgbClr val="132584"/>
                </a:solidFill>
                <a:latin typeface="+mn-ea"/>
                <a:ea typeface="+mn-ea"/>
              </a:rPr>
              <a:t>，</a:t>
            </a:r>
            <a:r>
              <a:rPr lang="zh-CN" altLang="en-US" dirty="0" smtClean="0">
                <a:solidFill>
                  <a:srgbClr val="FF0000"/>
                </a:solidFill>
                <a:latin typeface="+mn-ea"/>
                <a:ea typeface="+mn-ea"/>
              </a:rPr>
              <a:t>高负载</a:t>
            </a:r>
            <a:r>
              <a:rPr lang="zh-CN" altLang="en-US" dirty="0" smtClean="0">
                <a:solidFill>
                  <a:srgbClr val="132584"/>
                </a:solidFill>
                <a:latin typeface="+mn-ea"/>
                <a:ea typeface="+mn-ea"/>
              </a:rPr>
              <a:t>，</a:t>
            </a:r>
            <a:r>
              <a:rPr lang="zh-CN" altLang="en-US" dirty="0" smtClean="0">
                <a:solidFill>
                  <a:srgbClr val="FF0000"/>
                </a:solidFill>
                <a:latin typeface="+mn-ea"/>
                <a:ea typeface="+mn-ea"/>
              </a:rPr>
              <a:t>鲁棒性</a:t>
            </a:r>
            <a:endParaRPr lang="en-US" altLang="zh-CN" dirty="0" smtClean="0">
              <a:solidFill>
                <a:srgbClr val="FF0000"/>
              </a:solidFill>
              <a:latin typeface="+mn-ea"/>
              <a:ea typeface="+mn-ea"/>
            </a:endParaRPr>
          </a:p>
          <a:p>
            <a:pPr marL="857250" lvl="3" indent="-449263">
              <a:lnSpc>
                <a:spcPct val="110000"/>
              </a:lnSpc>
              <a:buSzPct val="120000"/>
              <a:buBlip>
                <a:blip r:embed="rId4"/>
              </a:buBlip>
            </a:pPr>
            <a:r>
              <a:rPr lang="zh-CN" altLang="en-US" dirty="0">
                <a:solidFill>
                  <a:srgbClr val="132584"/>
                </a:solidFill>
                <a:latin typeface="+mn-ea"/>
                <a:ea typeface="+mn-ea"/>
              </a:rPr>
              <a:t>目前已在</a:t>
            </a:r>
            <a:r>
              <a:rPr lang="zh-CN" altLang="en-US" dirty="0">
                <a:solidFill>
                  <a:srgbClr val="FF0000"/>
                </a:solidFill>
                <a:latin typeface="+mn-ea"/>
                <a:ea typeface="+mn-ea"/>
              </a:rPr>
              <a:t>东莞</a:t>
            </a:r>
            <a:r>
              <a:rPr lang="zh-CN" altLang="en-US" dirty="0">
                <a:solidFill>
                  <a:srgbClr val="132584"/>
                </a:solidFill>
                <a:latin typeface="+mn-ea"/>
                <a:ea typeface="+mn-ea"/>
              </a:rPr>
              <a:t>，</a:t>
            </a:r>
            <a:r>
              <a:rPr lang="zh-CN" altLang="en-US" dirty="0">
                <a:solidFill>
                  <a:srgbClr val="FF0000"/>
                </a:solidFill>
                <a:latin typeface="+mn-ea"/>
                <a:ea typeface="+mn-ea"/>
              </a:rPr>
              <a:t>上海</a:t>
            </a:r>
            <a:r>
              <a:rPr lang="zh-CN" altLang="en-US" dirty="0">
                <a:solidFill>
                  <a:srgbClr val="132584"/>
                </a:solidFill>
                <a:latin typeface="+mn-ea"/>
                <a:ea typeface="+mn-ea"/>
              </a:rPr>
              <a:t>等地成功运行</a:t>
            </a:r>
            <a:endParaRPr lang="en-US" altLang="zh-CN" dirty="0">
              <a:solidFill>
                <a:srgbClr val="132584"/>
              </a:solidFill>
              <a:latin typeface="+mn-ea"/>
              <a:ea typeface="+mn-ea"/>
            </a:endParaRPr>
          </a:p>
          <a:p>
            <a:pPr marL="857250" lvl="3" indent="-449263">
              <a:lnSpc>
                <a:spcPct val="110000"/>
              </a:lnSpc>
              <a:buSzPct val="120000"/>
              <a:buFontTx/>
              <a:buBlip>
                <a:blip r:embed="rId4"/>
              </a:buBlip>
            </a:pPr>
            <a:endParaRPr lang="en-US" altLang="zh-CN" dirty="0" smtClean="0"/>
          </a:p>
        </p:txBody>
      </p:sp>
    </p:spTree>
    <p:custDataLst>
      <p:tags r:id="rId1"/>
    </p:custDataLst>
    <p:extLst>
      <p:ext uri="{BB962C8B-B14F-4D97-AF65-F5344CB8AC3E}">
        <p14:creationId xmlns:p14="http://schemas.microsoft.com/office/powerpoint/2010/main" val="3272582035"/>
      </p:ext>
    </p:extLst>
  </p:cSld>
  <p:clrMapOvr>
    <a:masterClrMapping/>
  </p:clrMapOvr>
  <mc:AlternateContent xmlns:mc="http://schemas.openxmlformats.org/markup-compatibility/2006" xmlns:p14="http://schemas.microsoft.com/office/powerpoint/2010/main">
    <mc:Choice Requires="p14">
      <p:transition spd="slow" p14:dur="2000" advTm="8914"/>
    </mc:Choice>
    <mc:Fallback xmlns="">
      <p:transition spd="slow" advTm="8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fade">
                                      <p:cBhvr>
                                        <p:cTn id="33" dur="500"/>
                                        <p:tgtEl>
                                          <p:spTgt spid="6">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500"/>
                                        <p:tgtEl>
                                          <p:spTgt spid="6">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fade">
                                      <p:cBhvr>
                                        <p:cTn id="3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展望</a:t>
            </a:r>
            <a:endParaRPr lang="zh-CN" altLang="en-US" dirty="0"/>
          </a:p>
        </p:txBody>
      </p:sp>
      <p:sp>
        <p:nvSpPr>
          <p:cNvPr id="3" name="内容占位符 2"/>
          <p:cNvSpPr>
            <a:spLocks noGrp="1"/>
          </p:cNvSpPr>
          <p:nvPr>
            <p:ph idx="1"/>
          </p:nvPr>
        </p:nvSpPr>
        <p:spPr>
          <a:xfrm>
            <a:off x="190500" y="1143000"/>
            <a:ext cx="8763000" cy="5410200"/>
          </a:xfrm>
        </p:spPr>
        <p:txBody>
          <a:bodyPr/>
          <a:lstStyle/>
          <a:p>
            <a:pPr marL="449263" lvl="1" indent="-449263">
              <a:buSzPct val="120000"/>
              <a:buBlip>
                <a:blip r:embed="rId3"/>
              </a:buBlip>
            </a:pPr>
            <a:r>
              <a:rPr lang="zh-CN" altLang="en-US" sz="2800" dirty="0" smtClean="0"/>
              <a:t>展望：</a:t>
            </a:r>
            <a:endParaRPr lang="en-US" altLang="zh-CN" sz="2800" dirty="0" smtClean="0"/>
          </a:p>
          <a:p>
            <a:pPr lvl="1">
              <a:lnSpc>
                <a:spcPct val="200000"/>
              </a:lnSpc>
              <a:buSzPct val="120000"/>
            </a:pPr>
            <a:r>
              <a:rPr lang="zh-CN" altLang="en-US" dirty="0" smtClean="0"/>
              <a:t>较小的聚类剔除后尝试算法研究</a:t>
            </a:r>
            <a:endParaRPr lang="en-US" altLang="zh-CN" dirty="0" smtClean="0"/>
          </a:p>
          <a:p>
            <a:pPr lvl="1">
              <a:lnSpc>
                <a:spcPct val="200000"/>
              </a:lnSpc>
              <a:buSzPct val="120000"/>
            </a:pPr>
            <a:r>
              <a:rPr lang="zh-CN" altLang="en-US" dirty="0" smtClean="0"/>
              <a:t>面向其他优化条件做算法研究</a:t>
            </a:r>
            <a:endParaRPr lang="en-US" altLang="zh-CN" dirty="0" smtClean="0"/>
          </a:p>
          <a:p>
            <a:pPr lvl="1">
              <a:lnSpc>
                <a:spcPct val="200000"/>
              </a:lnSpc>
              <a:buSzPct val="120000"/>
            </a:pPr>
            <a:r>
              <a:rPr lang="zh-CN" altLang="en-US" dirty="0" smtClean="0"/>
              <a:t>尝试使用手机短信作为叫车终端</a:t>
            </a:r>
            <a:endParaRPr lang="zh-CN" altLang="en-US" sz="3600" dirty="0"/>
          </a:p>
        </p:txBody>
      </p:sp>
    </p:spTree>
    <p:extLst>
      <p:ext uri="{BB962C8B-B14F-4D97-AF65-F5344CB8AC3E}">
        <p14:creationId xmlns:p14="http://schemas.microsoft.com/office/powerpoint/2010/main" val="797546286"/>
      </p:ext>
    </p:extLst>
  </p:cSld>
  <p:clrMapOvr>
    <a:masterClrMapping/>
  </p:clrMapOvr>
  <mc:AlternateContent xmlns:mc="http://schemas.openxmlformats.org/markup-compatibility/2006" xmlns:p14="http://schemas.microsoft.com/office/powerpoint/2010/main">
    <mc:Choice Requires="p14">
      <p:transition spd="slow" p14:dur="2000" advTm="1940"/>
    </mc:Choice>
    <mc:Fallback xmlns="">
      <p:transition spd="slow" advTm="194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硕</a:t>
            </a:r>
            <a:r>
              <a:rPr lang="zh-CN" altLang="en-US" dirty="0" smtClean="0"/>
              <a:t>士期间成果</a:t>
            </a:r>
            <a:endParaRPr lang="zh-CN" altLang="en-US" dirty="0"/>
          </a:p>
        </p:txBody>
      </p:sp>
      <p:sp>
        <p:nvSpPr>
          <p:cNvPr id="3" name="内容占位符 2"/>
          <p:cNvSpPr>
            <a:spLocks noGrp="1"/>
          </p:cNvSpPr>
          <p:nvPr>
            <p:ph idx="1"/>
          </p:nvPr>
        </p:nvSpPr>
        <p:spPr/>
        <p:txBody>
          <a:bodyPr/>
          <a:lstStyle/>
          <a:p>
            <a:r>
              <a:rPr lang="zh-CN" altLang="zh-CN" dirty="0"/>
              <a:t>李爽，杨明，王春香，王冰</a:t>
            </a:r>
            <a:r>
              <a:rPr lang="en-US" altLang="zh-CN" dirty="0"/>
              <a:t>. </a:t>
            </a:r>
            <a:r>
              <a:rPr lang="zh-CN" altLang="zh-CN" dirty="0"/>
              <a:t>面向全自动控制交通系统的车辆调度算法</a:t>
            </a:r>
            <a:r>
              <a:rPr lang="zh-CN" altLang="zh-CN" dirty="0" smtClean="0"/>
              <a:t>研究</a:t>
            </a:r>
            <a:r>
              <a:rPr lang="en-US" altLang="zh-CN" dirty="0" smtClean="0"/>
              <a:t>[J]. </a:t>
            </a:r>
            <a:r>
              <a:rPr lang="zh-CN" altLang="zh-CN" dirty="0"/>
              <a:t>上海交通大学学报</a:t>
            </a:r>
            <a:r>
              <a:rPr lang="en-US" altLang="zh-CN" dirty="0"/>
              <a:t>. 2015.</a:t>
            </a:r>
            <a:endParaRPr lang="zh-CN" altLang="en-US" dirty="0"/>
          </a:p>
        </p:txBody>
      </p:sp>
    </p:spTree>
    <p:extLst>
      <p:ext uri="{BB962C8B-B14F-4D97-AF65-F5344CB8AC3E}">
        <p14:creationId xmlns:p14="http://schemas.microsoft.com/office/powerpoint/2010/main" val="1225031835"/>
      </p:ext>
    </p:extLst>
  </p:cSld>
  <p:clrMapOvr>
    <a:masterClrMapping/>
  </p:clrMapOvr>
  <mc:AlternateContent xmlns:mc="http://schemas.openxmlformats.org/markup-compatibility/2006" xmlns:p14="http://schemas.microsoft.com/office/powerpoint/2010/main">
    <mc:Choice Requires="p14">
      <p:transition spd="slow" p14:dur="2000" advTm="1303"/>
    </mc:Choice>
    <mc:Fallback xmlns="">
      <p:transition spd="slow" advTm="1303"/>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a:xfrm>
            <a:off x="685800" y="2209800"/>
            <a:ext cx="7772400" cy="1470025"/>
          </a:xfrm>
        </p:spPr>
        <p:txBody>
          <a:bodyPr/>
          <a:lstStyle/>
          <a:p>
            <a:pPr eaLnBrk="1" hangingPunct="1"/>
            <a:r>
              <a:rPr lang="zh-CN" altLang="en-US" dirty="0" smtClean="0"/>
              <a:t>谢	谢！</a:t>
            </a:r>
            <a:r>
              <a:rPr lang="en-US" altLang="zh-CN" dirty="0" smtClean="0"/>
              <a:t/>
            </a:r>
            <a:br>
              <a:rPr lang="en-US" altLang="zh-CN" dirty="0" smtClean="0"/>
            </a:br>
            <a:r>
              <a:rPr lang="zh-CN" altLang="en-US" dirty="0" smtClean="0"/>
              <a:t>请各位老师批评指正。</a:t>
            </a:r>
          </a:p>
        </p:txBody>
      </p:sp>
    </p:spTree>
  </p:cSld>
  <p:clrMapOvr>
    <a:masterClrMapping/>
  </p:clrMapOvr>
  <mc:AlternateContent xmlns:mc="http://schemas.openxmlformats.org/markup-compatibility/2006" xmlns:p14="http://schemas.microsoft.com/office/powerpoint/2010/main">
    <mc:Choice Requires="p14">
      <p:transition spd="slow" p14:dur="2000" advTm="1954"/>
    </mc:Choice>
    <mc:Fallback xmlns="">
      <p:transition spd="slow" advTm="1954"/>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问题提出</a:t>
            </a:r>
            <a:endParaRPr lang="zh-CN" altLang="en-US" dirty="0"/>
          </a:p>
        </p:txBody>
      </p:sp>
      <p:sp>
        <p:nvSpPr>
          <p:cNvPr id="3" name="内容占位符 2"/>
          <p:cNvSpPr>
            <a:spLocks noGrp="1"/>
          </p:cNvSpPr>
          <p:nvPr>
            <p:ph idx="1"/>
          </p:nvPr>
        </p:nvSpPr>
        <p:spPr>
          <a:xfrm>
            <a:off x="431800" y="1268413"/>
            <a:ext cx="8559800" cy="3608387"/>
          </a:xfrm>
        </p:spPr>
        <p:txBody>
          <a:bodyPr/>
          <a:lstStyle/>
          <a:p>
            <a:pPr marL="449263" lvl="2" indent="-449263">
              <a:lnSpc>
                <a:spcPct val="110000"/>
              </a:lnSpc>
              <a:buSzPct val="120000"/>
              <a:buBlip>
                <a:blip r:embed="rId2"/>
              </a:buBlip>
            </a:pPr>
            <a:r>
              <a:rPr lang="zh-CN" altLang="en-US" dirty="0" smtClean="0">
                <a:solidFill>
                  <a:srgbClr val="132584"/>
                </a:solidFill>
                <a:latin typeface="+mn-ea"/>
                <a:ea typeface="+mn-ea"/>
              </a:rPr>
              <a:t>现有全自动交通系统运行</a:t>
            </a:r>
            <a:r>
              <a:rPr lang="zh-CN" altLang="en-US" dirty="0">
                <a:solidFill>
                  <a:srgbClr val="FF0000"/>
                </a:solidFill>
                <a:latin typeface="+mn-ea"/>
                <a:ea typeface="+mn-ea"/>
              </a:rPr>
              <a:t>路线单一</a:t>
            </a:r>
            <a:r>
              <a:rPr lang="zh-CN" altLang="en-US" dirty="0" smtClean="0">
                <a:solidFill>
                  <a:srgbClr val="132584"/>
                </a:solidFill>
                <a:latin typeface="+mn-ea"/>
                <a:ea typeface="+mn-ea"/>
              </a:rPr>
              <a:t>，</a:t>
            </a:r>
            <a:r>
              <a:rPr lang="zh-CN" altLang="en-US" dirty="0" smtClean="0">
                <a:solidFill>
                  <a:srgbClr val="FF0000"/>
                </a:solidFill>
                <a:latin typeface="+mn-ea"/>
                <a:ea typeface="+mn-ea"/>
              </a:rPr>
              <a:t>呼叫系统不灵活</a:t>
            </a:r>
            <a:endParaRPr lang="en-US" altLang="zh-CN" dirty="0" smtClean="0">
              <a:solidFill>
                <a:srgbClr val="132584"/>
              </a:solidFill>
              <a:latin typeface="+mn-ea"/>
              <a:ea typeface="+mn-ea"/>
            </a:endParaRPr>
          </a:p>
          <a:p>
            <a:pPr marL="857250" lvl="3" indent="-449263">
              <a:lnSpc>
                <a:spcPct val="110000"/>
              </a:lnSpc>
              <a:buSzPct val="120000"/>
              <a:buBlip>
                <a:blip r:embed="rId2"/>
              </a:buBlip>
            </a:pPr>
            <a:r>
              <a:rPr lang="zh-CN" altLang="en-US" dirty="0" smtClean="0">
                <a:solidFill>
                  <a:srgbClr val="132584"/>
                </a:solidFill>
                <a:latin typeface="+mn-ea"/>
                <a:ea typeface="+mn-ea"/>
              </a:rPr>
              <a:t>本文设计并开发车辆呼叫系统</a:t>
            </a:r>
            <a:endParaRPr lang="en-US" altLang="zh-CN" dirty="0" smtClean="0">
              <a:solidFill>
                <a:srgbClr val="132584"/>
              </a:solidFill>
              <a:latin typeface="+mn-ea"/>
              <a:ea typeface="+mn-ea"/>
            </a:endParaRPr>
          </a:p>
          <a:p>
            <a:pPr marL="857250" lvl="3" indent="-449263">
              <a:lnSpc>
                <a:spcPct val="110000"/>
              </a:lnSpc>
              <a:buSzPct val="120000"/>
              <a:buBlip>
                <a:blip r:embed="rId2"/>
              </a:buBlip>
            </a:pPr>
            <a:r>
              <a:rPr lang="zh-CN" altLang="en-US" dirty="0" smtClean="0">
                <a:solidFill>
                  <a:srgbClr val="132584"/>
                </a:solidFill>
                <a:latin typeface="+mn-ea"/>
                <a:ea typeface="+mn-ea"/>
              </a:rPr>
              <a:t>面向企业级</a:t>
            </a:r>
            <a:endParaRPr lang="en-US" altLang="zh-CN" dirty="0" smtClean="0">
              <a:solidFill>
                <a:srgbClr val="132584"/>
              </a:solidFill>
              <a:latin typeface="+mn-ea"/>
              <a:ea typeface="+mn-ea"/>
            </a:endParaRPr>
          </a:p>
          <a:p>
            <a:pPr marL="857250" lvl="3" indent="-449263">
              <a:lnSpc>
                <a:spcPct val="110000"/>
              </a:lnSpc>
              <a:buSzPct val="120000"/>
              <a:buBlip>
                <a:blip r:embed="rId2"/>
              </a:buBlip>
            </a:pPr>
            <a:r>
              <a:rPr lang="zh-CN" altLang="en-US" dirty="0" smtClean="0">
                <a:solidFill>
                  <a:srgbClr val="132584"/>
                </a:solidFill>
                <a:latin typeface="+mn-ea"/>
                <a:ea typeface="+mn-ea"/>
              </a:rPr>
              <a:t>基于</a:t>
            </a:r>
            <a:r>
              <a:rPr lang="en-US" altLang="zh-CN" dirty="0" err="1" smtClean="0">
                <a:solidFill>
                  <a:srgbClr val="132584"/>
                </a:solidFill>
                <a:latin typeface="+mn-ea"/>
                <a:ea typeface="+mn-ea"/>
              </a:rPr>
              <a:t>JavaEE</a:t>
            </a:r>
            <a:r>
              <a:rPr lang="en-US" altLang="zh-CN" dirty="0" smtClean="0">
                <a:solidFill>
                  <a:srgbClr val="132584"/>
                </a:solidFill>
                <a:latin typeface="+mn-ea"/>
                <a:ea typeface="+mn-ea"/>
              </a:rPr>
              <a:t>,</a:t>
            </a:r>
            <a:r>
              <a:rPr lang="zh-CN" altLang="en-US" dirty="0" smtClean="0">
                <a:solidFill>
                  <a:srgbClr val="132584"/>
                </a:solidFill>
                <a:latin typeface="+mn-ea"/>
                <a:ea typeface="+mn-ea"/>
              </a:rPr>
              <a:t>微信和百度地图          </a:t>
            </a:r>
            <a:endParaRPr lang="en-US" altLang="zh-CN" dirty="0" smtClean="0">
              <a:solidFill>
                <a:srgbClr val="132584"/>
              </a:solidFill>
              <a:latin typeface="+mn-ea"/>
              <a:ea typeface="+mn-ea"/>
            </a:endParaRPr>
          </a:p>
          <a:p>
            <a:pPr marL="0" lvl="2" indent="0">
              <a:lnSpc>
                <a:spcPct val="110000"/>
              </a:lnSpc>
              <a:buSzPct val="120000"/>
              <a:buNone/>
            </a:pPr>
            <a:endParaRPr lang="en-US" altLang="zh-CN" dirty="0">
              <a:solidFill>
                <a:srgbClr val="FF0000"/>
              </a:solidFill>
              <a:latin typeface="+mn-ea"/>
              <a:ea typeface="+mn-ea"/>
            </a:endParaRPr>
          </a:p>
          <a:p>
            <a:r>
              <a:rPr lang="zh-CN" altLang="en-US" sz="2400" dirty="0" smtClean="0">
                <a:solidFill>
                  <a:srgbClr val="132584"/>
                </a:solidFill>
                <a:latin typeface="+mn-ea"/>
              </a:rPr>
              <a:t>现有</a:t>
            </a:r>
            <a:r>
              <a:rPr lang="zh-CN" altLang="en-US" sz="2400" dirty="0"/>
              <a:t>车辆调度</a:t>
            </a:r>
            <a:r>
              <a:rPr lang="zh-CN" altLang="en-US" sz="2400" dirty="0" smtClean="0"/>
              <a:t>算法对于全自动交通系统</a:t>
            </a:r>
            <a:r>
              <a:rPr lang="zh-CN" altLang="en-US" sz="2400" dirty="0" smtClean="0">
                <a:solidFill>
                  <a:srgbClr val="FF0000"/>
                </a:solidFill>
              </a:rPr>
              <a:t>效率不高，稳定性差</a:t>
            </a:r>
            <a:endParaRPr lang="zh-CN" altLang="en-US" sz="2400" dirty="0"/>
          </a:p>
          <a:p>
            <a:pPr marL="857250" lvl="3" indent="-449263">
              <a:lnSpc>
                <a:spcPct val="110000"/>
              </a:lnSpc>
              <a:buSzPct val="120000"/>
              <a:buBlip>
                <a:blip r:embed="rId2"/>
              </a:buBlip>
            </a:pPr>
            <a:r>
              <a:rPr lang="zh-CN" altLang="en-US" dirty="0" smtClean="0">
                <a:solidFill>
                  <a:srgbClr val="132584"/>
                </a:solidFill>
                <a:latin typeface="+mn-ea"/>
                <a:ea typeface="+mn-ea"/>
              </a:rPr>
              <a:t>面向全自动交通系统的遗传算法和贪婪算法</a:t>
            </a:r>
            <a:endParaRPr lang="en-US" altLang="zh-CN" dirty="0" smtClean="0">
              <a:solidFill>
                <a:srgbClr val="132584"/>
              </a:solidFill>
              <a:latin typeface="+mn-ea"/>
              <a:ea typeface="+mn-ea"/>
            </a:endParaRPr>
          </a:p>
          <a:p>
            <a:pPr marL="857250" lvl="3" indent="-449263">
              <a:lnSpc>
                <a:spcPct val="110000"/>
              </a:lnSpc>
              <a:buSzPct val="120000"/>
              <a:buBlip>
                <a:blip r:embed="rId2"/>
              </a:buBlip>
            </a:pPr>
            <a:r>
              <a:rPr lang="zh-CN" altLang="en-US" dirty="0" smtClean="0">
                <a:solidFill>
                  <a:srgbClr val="132584"/>
                </a:solidFill>
                <a:latin typeface="+mn-ea"/>
                <a:ea typeface="+mn-ea"/>
              </a:rPr>
              <a:t>结合二者优点，规避其缺点</a:t>
            </a:r>
            <a:endParaRPr lang="en-US" altLang="zh-CN" dirty="0" smtClean="0">
              <a:solidFill>
                <a:srgbClr val="132584"/>
              </a:solidFill>
              <a:latin typeface="+mn-ea"/>
              <a:ea typeface="+mn-ea"/>
            </a:endParaRPr>
          </a:p>
          <a:p>
            <a:pPr marL="857250" lvl="3" indent="-449263">
              <a:lnSpc>
                <a:spcPct val="110000"/>
              </a:lnSpc>
              <a:buSzPct val="120000"/>
              <a:buBlip>
                <a:blip r:embed="rId2"/>
              </a:buBlip>
            </a:pPr>
            <a:r>
              <a:rPr lang="zh-CN" altLang="en-US" dirty="0" smtClean="0">
                <a:solidFill>
                  <a:srgbClr val="132584"/>
                </a:solidFill>
                <a:latin typeface="+mn-ea"/>
                <a:ea typeface="+mn-ea"/>
              </a:rPr>
              <a:t>本文</a:t>
            </a:r>
            <a:r>
              <a:rPr lang="zh-CN" altLang="en-US" dirty="0">
                <a:solidFill>
                  <a:srgbClr val="132584"/>
                </a:solidFill>
                <a:latin typeface="+mn-ea"/>
                <a:ea typeface="+mn-ea"/>
              </a:rPr>
              <a:t>提出了聚类贪婪遗传算法</a:t>
            </a:r>
            <a:endParaRPr lang="en-US" altLang="zh-CN" dirty="0">
              <a:solidFill>
                <a:srgbClr val="132584"/>
              </a:solidFill>
              <a:latin typeface="+mn-ea"/>
              <a:ea typeface="+mn-ea"/>
            </a:endParaRPr>
          </a:p>
          <a:p>
            <a:pPr marL="857250" lvl="3" indent="-449263">
              <a:lnSpc>
                <a:spcPct val="110000"/>
              </a:lnSpc>
              <a:buSzPct val="120000"/>
              <a:buBlip>
                <a:blip r:embed="rId2"/>
              </a:buBlip>
            </a:pPr>
            <a:endParaRPr lang="en-US" altLang="zh-CN" dirty="0"/>
          </a:p>
          <a:p>
            <a:pPr marL="857250" lvl="3" indent="-449263">
              <a:lnSpc>
                <a:spcPct val="110000"/>
              </a:lnSpc>
              <a:buSzPct val="120000"/>
              <a:buBlip>
                <a:blip r:embed="rId2"/>
              </a:buBlip>
            </a:pPr>
            <a:endParaRPr lang="en-US" altLang="zh-CN" dirty="0" smtClean="0"/>
          </a:p>
        </p:txBody>
      </p:sp>
      <p:grpSp>
        <p:nvGrpSpPr>
          <p:cNvPr id="7" name="组合 6"/>
          <p:cNvGrpSpPr/>
          <p:nvPr/>
        </p:nvGrpSpPr>
        <p:grpSpPr>
          <a:xfrm>
            <a:off x="4953000" y="1710034"/>
            <a:ext cx="2336125" cy="461665"/>
            <a:chOff x="4953000" y="1710034"/>
            <a:chExt cx="2336125" cy="461665"/>
          </a:xfrm>
        </p:grpSpPr>
        <p:sp>
          <p:nvSpPr>
            <p:cNvPr id="5" name="右箭头 4"/>
            <p:cNvSpPr/>
            <p:nvPr/>
          </p:nvSpPr>
          <p:spPr bwMode="auto">
            <a:xfrm>
              <a:off x="4953000" y="1828800"/>
              <a:ext cx="304800" cy="228600"/>
            </a:xfrm>
            <a:prstGeom prst="rightArrow">
              <a:avLst/>
            </a:prstGeom>
            <a:noFill/>
            <a:ln w="28575" cap="flat" cmpd="sng" algn="ctr">
              <a:solidFill>
                <a:srgbClr val="FFC000"/>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6" name="文本框 5"/>
            <p:cNvSpPr txBox="1"/>
            <p:nvPr/>
          </p:nvSpPr>
          <p:spPr>
            <a:xfrm>
              <a:off x="5257800" y="1710034"/>
              <a:ext cx="2031325" cy="461665"/>
            </a:xfrm>
            <a:prstGeom prst="rect">
              <a:avLst/>
            </a:prstGeom>
            <a:noFill/>
          </p:spPr>
          <p:txBody>
            <a:bodyPr wrap="none" rtlCol="0">
              <a:spAutoFit/>
            </a:bodyPr>
            <a:lstStyle/>
            <a:p>
              <a:r>
                <a:rPr lang="zh-CN" altLang="en-US" dirty="0" smtClean="0"/>
                <a:t>车辆调度算法</a:t>
              </a:r>
              <a:endParaRPr lang="zh-CN" altLang="en-US" dirty="0"/>
            </a:p>
          </p:txBody>
        </p:sp>
      </p:grpSp>
      <p:sp>
        <p:nvSpPr>
          <p:cNvPr id="4" name="圆角矩形 3"/>
          <p:cNvSpPr/>
          <p:nvPr/>
        </p:nvSpPr>
        <p:spPr bwMode="auto">
          <a:xfrm>
            <a:off x="402492" y="1219200"/>
            <a:ext cx="8589108" cy="1752600"/>
          </a:xfrm>
          <a:prstGeom prst="roundRect">
            <a:avLst/>
          </a:prstGeom>
          <a:no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1708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sp>
        <p:nvSpPr>
          <p:cNvPr id="3" name="内容占位符 2"/>
          <p:cNvSpPr>
            <a:spLocks noGrp="1"/>
          </p:cNvSpPr>
          <p:nvPr>
            <p:ph idx="1"/>
          </p:nvPr>
        </p:nvSpPr>
        <p:spPr>
          <a:xfrm>
            <a:off x="388203" y="3173712"/>
            <a:ext cx="3606800" cy="560387"/>
          </a:xfrm>
        </p:spPr>
        <p:txBody>
          <a:bodyPr/>
          <a:lstStyle/>
          <a:p>
            <a:r>
              <a:rPr lang="zh-CN" altLang="en-US" dirty="0" smtClean="0">
                <a:solidFill>
                  <a:srgbClr val="132584"/>
                </a:solidFill>
              </a:rPr>
              <a:t>车辆调度算法研究</a:t>
            </a:r>
            <a:endParaRPr lang="en-US" altLang="zh-CN" dirty="0" smtClean="0">
              <a:solidFill>
                <a:srgbClr val="132584"/>
              </a:solidFill>
            </a:endParaRPr>
          </a:p>
          <a:p>
            <a:pPr lvl="1"/>
            <a:endParaRPr lang="zh-CN" altLang="en-US" dirty="0">
              <a:solidFill>
                <a:srgbClr val="132584"/>
              </a:solidFill>
            </a:endParaRPr>
          </a:p>
        </p:txBody>
      </p:sp>
      <p:sp>
        <p:nvSpPr>
          <p:cNvPr id="4" name="内容占位符 2"/>
          <p:cNvSpPr txBox="1">
            <a:spLocks/>
          </p:cNvSpPr>
          <p:nvPr/>
        </p:nvSpPr>
        <p:spPr bwMode="auto">
          <a:xfrm>
            <a:off x="405788" y="1369918"/>
            <a:ext cx="360680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rgbClr val="FF0000"/>
                </a:solidFill>
              </a:rPr>
              <a:t>车辆呼叫系统</a:t>
            </a:r>
            <a:endParaRPr lang="zh-CN" altLang="en-US" dirty="0">
              <a:solidFill>
                <a:srgbClr val="FF0000"/>
              </a:solidFill>
            </a:endParaRPr>
          </a:p>
        </p:txBody>
      </p:sp>
      <p:sp>
        <p:nvSpPr>
          <p:cNvPr id="5" name="内容占位符 2"/>
          <p:cNvSpPr txBox="1">
            <a:spLocks/>
          </p:cNvSpPr>
          <p:nvPr/>
        </p:nvSpPr>
        <p:spPr bwMode="auto">
          <a:xfrm>
            <a:off x="417511" y="4977508"/>
            <a:ext cx="360680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总结与展望</a:t>
            </a:r>
            <a:endParaRPr lang="zh-CN" altLang="en-US" dirty="0"/>
          </a:p>
        </p:txBody>
      </p:sp>
      <p:sp>
        <p:nvSpPr>
          <p:cNvPr id="6" name="左大括号 5"/>
          <p:cNvSpPr/>
          <p:nvPr/>
        </p:nvSpPr>
        <p:spPr bwMode="auto">
          <a:xfrm>
            <a:off x="3990240" y="2672157"/>
            <a:ext cx="457200" cy="1373987"/>
          </a:xfrm>
          <a:prstGeom prst="leftBrace">
            <a:avLst>
              <a:gd name="adj1" fmla="val 33333"/>
              <a:gd name="adj2" fmla="val 50000"/>
            </a:avLst>
          </a:prstGeom>
          <a:noFill/>
          <a:ln w="28575" cap="flat" cmpd="sng" algn="ctr">
            <a:solidFill>
              <a:srgbClr val="132584"/>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7" name="文本框 6"/>
          <p:cNvSpPr txBox="1"/>
          <p:nvPr/>
        </p:nvSpPr>
        <p:spPr>
          <a:xfrm>
            <a:off x="4419082" y="2672157"/>
            <a:ext cx="2236510" cy="1323439"/>
          </a:xfrm>
          <a:prstGeom prst="rect">
            <a:avLst/>
          </a:prstGeom>
          <a:noFill/>
        </p:spPr>
        <p:txBody>
          <a:bodyPr wrap="none" rtlCol="0">
            <a:spAutoFit/>
          </a:bodyPr>
          <a:lstStyle/>
          <a:p>
            <a:r>
              <a:rPr lang="zh-CN" altLang="en-US" sz="2000" dirty="0" smtClean="0">
                <a:solidFill>
                  <a:srgbClr val="132584"/>
                </a:solidFill>
              </a:rPr>
              <a:t>遗传算法</a:t>
            </a:r>
            <a:endParaRPr lang="en-US" altLang="zh-CN" sz="2000" dirty="0" smtClean="0">
              <a:solidFill>
                <a:srgbClr val="132584"/>
              </a:solidFill>
            </a:endParaRPr>
          </a:p>
          <a:p>
            <a:r>
              <a:rPr lang="zh-CN" altLang="en-US" sz="2000" dirty="0" smtClean="0">
                <a:solidFill>
                  <a:srgbClr val="132584"/>
                </a:solidFill>
              </a:rPr>
              <a:t>贪婪算法</a:t>
            </a:r>
            <a:endParaRPr lang="en-US" altLang="zh-CN" sz="2000" dirty="0" smtClean="0">
              <a:solidFill>
                <a:srgbClr val="132584"/>
              </a:solidFill>
            </a:endParaRPr>
          </a:p>
          <a:p>
            <a:r>
              <a:rPr lang="zh-CN" altLang="en-US" sz="2000" dirty="0" smtClean="0">
                <a:solidFill>
                  <a:srgbClr val="132584"/>
                </a:solidFill>
              </a:rPr>
              <a:t>聚类贪婪遗传算法</a:t>
            </a:r>
            <a:endParaRPr lang="en-US" altLang="zh-CN" sz="2000" dirty="0" smtClean="0">
              <a:solidFill>
                <a:srgbClr val="132584"/>
              </a:solidFill>
            </a:endParaRPr>
          </a:p>
          <a:p>
            <a:r>
              <a:rPr lang="zh-CN" altLang="en-US" sz="2000" dirty="0">
                <a:solidFill>
                  <a:srgbClr val="132584"/>
                </a:solidFill>
              </a:rPr>
              <a:t>实验</a:t>
            </a:r>
          </a:p>
        </p:txBody>
      </p:sp>
      <p:sp>
        <p:nvSpPr>
          <p:cNvPr id="8" name="左大括号 7"/>
          <p:cNvSpPr/>
          <p:nvPr/>
        </p:nvSpPr>
        <p:spPr bwMode="auto">
          <a:xfrm>
            <a:off x="3250588" y="963117"/>
            <a:ext cx="457200" cy="1373987"/>
          </a:xfrm>
          <a:prstGeom prst="leftBrace">
            <a:avLst>
              <a:gd name="adj1" fmla="val 33333"/>
              <a:gd name="adj2" fmla="val 50000"/>
            </a:avLst>
          </a:prstGeom>
          <a:no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9" name="文本框 8"/>
          <p:cNvSpPr txBox="1"/>
          <p:nvPr/>
        </p:nvSpPr>
        <p:spPr>
          <a:xfrm>
            <a:off x="3622062" y="996197"/>
            <a:ext cx="1467068" cy="1323439"/>
          </a:xfrm>
          <a:prstGeom prst="rect">
            <a:avLst/>
          </a:prstGeom>
          <a:noFill/>
        </p:spPr>
        <p:txBody>
          <a:bodyPr wrap="none" rtlCol="0">
            <a:spAutoFit/>
          </a:bodyPr>
          <a:lstStyle>
            <a:defPPr>
              <a:defRPr lang="zh-CN"/>
            </a:defPPr>
            <a:lvl1pPr>
              <a:defRPr sz="1800">
                <a:solidFill>
                  <a:srgbClr val="132584"/>
                </a:solidFill>
              </a:defRPr>
            </a:lvl1pPr>
          </a:lstStyle>
          <a:p>
            <a:r>
              <a:rPr lang="zh-CN" altLang="en-US" sz="2000" dirty="0">
                <a:solidFill>
                  <a:srgbClr val="FF0000"/>
                </a:solidFill>
              </a:rPr>
              <a:t>无人车</a:t>
            </a:r>
            <a:endParaRPr lang="en-US" altLang="zh-CN" sz="2000" dirty="0">
              <a:solidFill>
                <a:srgbClr val="FF0000"/>
              </a:solidFill>
            </a:endParaRPr>
          </a:p>
          <a:p>
            <a:r>
              <a:rPr lang="zh-CN" altLang="en-US" sz="2000" dirty="0">
                <a:solidFill>
                  <a:srgbClr val="FF0000"/>
                </a:solidFill>
              </a:rPr>
              <a:t>乘客微信端</a:t>
            </a:r>
            <a:endParaRPr lang="en-US" altLang="zh-CN" sz="2000" dirty="0">
              <a:solidFill>
                <a:srgbClr val="FF0000"/>
              </a:solidFill>
            </a:endParaRPr>
          </a:p>
          <a:p>
            <a:r>
              <a:rPr lang="zh-CN" altLang="en-US" sz="2000" dirty="0">
                <a:solidFill>
                  <a:srgbClr val="FF0000"/>
                </a:solidFill>
              </a:rPr>
              <a:t>后台管理</a:t>
            </a:r>
            <a:endParaRPr lang="en-US" altLang="zh-CN" sz="2000" dirty="0">
              <a:solidFill>
                <a:srgbClr val="FF0000"/>
              </a:solidFill>
            </a:endParaRPr>
          </a:p>
          <a:p>
            <a:r>
              <a:rPr lang="zh-CN" altLang="en-US" sz="2000" dirty="0">
                <a:solidFill>
                  <a:srgbClr val="FF0000"/>
                </a:solidFill>
              </a:rPr>
              <a:t>中央控制</a:t>
            </a:r>
          </a:p>
        </p:txBody>
      </p:sp>
    </p:spTree>
    <p:extLst>
      <p:ext uri="{BB962C8B-B14F-4D97-AF65-F5344CB8AC3E}">
        <p14:creationId xmlns:p14="http://schemas.microsoft.com/office/powerpoint/2010/main" val="8906837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车辆呼叫系统问题提出</a:t>
            </a:r>
            <a:endParaRPr lang="zh-CN" altLang="en-US" dirty="0"/>
          </a:p>
        </p:txBody>
      </p:sp>
      <p:sp>
        <p:nvSpPr>
          <p:cNvPr id="3" name="内容占位符 2"/>
          <p:cNvSpPr>
            <a:spLocks noGrp="1"/>
          </p:cNvSpPr>
          <p:nvPr>
            <p:ph idx="1"/>
          </p:nvPr>
        </p:nvSpPr>
        <p:spPr>
          <a:xfrm>
            <a:off x="431800" y="1268413"/>
            <a:ext cx="8229600" cy="636587"/>
          </a:xfrm>
        </p:spPr>
        <p:txBody>
          <a:bodyPr/>
          <a:lstStyle/>
          <a:p>
            <a:pPr marL="449263" lvl="2" indent="-449263">
              <a:lnSpc>
                <a:spcPct val="110000"/>
              </a:lnSpc>
              <a:buSzPct val="120000"/>
              <a:buBlip>
                <a:blip r:embed="rId3"/>
              </a:buBlip>
            </a:pPr>
            <a:r>
              <a:rPr lang="zh-CN" altLang="en-US" dirty="0">
                <a:solidFill>
                  <a:srgbClr val="133984"/>
                </a:solidFill>
                <a:ea typeface="+mn-ea"/>
              </a:rPr>
              <a:t>现有全自动交通系统运行</a:t>
            </a:r>
            <a:r>
              <a:rPr lang="zh-CN" altLang="en-US" dirty="0">
                <a:solidFill>
                  <a:srgbClr val="FF0000"/>
                </a:solidFill>
                <a:ea typeface="+mn-ea"/>
              </a:rPr>
              <a:t>路线单一</a:t>
            </a:r>
            <a:r>
              <a:rPr lang="zh-CN" altLang="en-US" dirty="0" smtClean="0">
                <a:solidFill>
                  <a:srgbClr val="133984"/>
                </a:solidFill>
                <a:ea typeface="+mn-ea"/>
              </a:rPr>
              <a:t>，</a:t>
            </a:r>
            <a:r>
              <a:rPr lang="zh-CN" altLang="en-US" dirty="0">
                <a:solidFill>
                  <a:srgbClr val="FF0000"/>
                </a:solidFill>
                <a:ea typeface="+mn-ea"/>
              </a:rPr>
              <a:t>呼叫系统不灵活</a:t>
            </a:r>
            <a:endParaRPr lang="en-US" altLang="zh-CN" dirty="0"/>
          </a:p>
          <a:p>
            <a:pPr lvl="1"/>
            <a:endParaRPr lang="en-US" altLang="zh-CN" dirty="0"/>
          </a:p>
        </p:txBody>
      </p:sp>
      <p:grpSp>
        <p:nvGrpSpPr>
          <p:cNvPr id="15" name="组合 14"/>
          <p:cNvGrpSpPr/>
          <p:nvPr/>
        </p:nvGrpSpPr>
        <p:grpSpPr>
          <a:xfrm>
            <a:off x="2589206" y="2574590"/>
            <a:ext cx="2906638" cy="1671327"/>
            <a:chOff x="1199535" y="3281673"/>
            <a:chExt cx="2906638" cy="1671327"/>
          </a:xfrm>
        </p:grpSpPr>
        <p:sp>
          <p:nvSpPr>
            <p:cNvPr id="7" name="文本框 6"/>
            <p:cNvSpPr txBox="1"/>
            <p:nvPr/>
          </p:nvSpPr>
          <p:spPr>
            <a:xfrm>
              <a:off x="2382624" y="3289204"/>
              <a:ext cx="1723549" cy="1569660"/>
            </a:xfrm>
            <a:prstGeom prst="rect">
              <a:avLst/>
            </a:prstGeom>
            <a:noFill/>
          </p:spPr>
          <p:txBody>
            <a:bodyPr wrap="none" rtlCol="0">
              <a:spAutoFit/>
            </a:bodyPr>
            <a:lstStyle/>
            <a:p>
              <a:r>
                <a:rPr lang="zh-CN" altLang="en-US" dirty="0">
                  <a:solidFill>
                    <a:srgbClr val="132584"/>
                  </a:solidFill>
                </a:rPr>
                <a:t>服务器</a:t>
              </a:r>
            </a:p>
            <a:p>
              <a:r>
                <a:rPr lang="zh-CN" altLang="en-US" dirty="0">
                  <a:solidFill>
                    <a:srgbClr val="132584"/>
                  </a:solidFill>
                </a:rPr>
                <a:t>无人车</a:t>
              </a:r>
            </a:p>
            <a:p>
              <a:r>
                <a:rPr lang="zh-CN" altLang="en-US" dirty="0">
                  <a:solidFill>
                    <a:srgbClr val="132584"/>
                  </a:solidFill>
                </a:rPr>
                <a:t>乘客微信端</a:t>
              </a:r>
            </a:p>
            <a:p>
              <a:r>
                <a:rPr lang="zh-CN" altLang="en-US" dirty="0">
                  <a:solidFill>
                    <a:srgbClr val="132584"/>
                  </a:solidFill>
                </a:rPr>
                <a:t>后台</a:t>
              </a:r>
              <a:r>
                <a:rPr lang="zh-CN" altLang="en-US" dirty="0" smtClean="0">
                  <a:solidFill>
                    <a:srgbClr val="132584"/>
                  </a:solidFill>
                </a:rPr>
                <a:t>管理</a:t>
              </a:r>
              <a:endParaRPr lang="zh-CN" altLang="en-US" dirty="0">
                <a:solidFill>
                  <a:srgbClr val="132584"/>
                </a:solidFill>
              </a:endParaRPr>
            </a:p>
          </p:txBody>
        </p:sp>
        <p:sp>
          <p:nvSpPr>
            <p:cNvPr id="10" name="文本框 9"/>
            <p:cNvSpPr txBox="1"/>
            <p:nvPr/>
          </p:nvSpPr>
          <p:spPr>
            <a:xfrm>
              <a:off x="1199535" y="3849146"/>
              <a:ext cx="800219" cy="461665"/>
            </a:xfrm>
            <a:prstGeom prst="rect">
              <a:avLst/>
            </a:prstGeom>
            <a:noFill/>
          </p:spPr>
          <p:txBody>
            <a:bodyPr wrap="none" rtlCol="0">
              <a:spAutoFit/>
            </a:bodyPr>
            <a:lstStyle/>
            <a:p>
              <a:r>
                <a:rPr lang="zh-CN" altLang="en-US" dirty="0">
                  <a:solidFill>
                    <a:srgbClr val="132584"/>
                  </a:solidFill>
                </a:rPr>
                <a:t>架构</a:t>
              </a:r>
            </a:p>
          </p:txBody>
        </p:sp>
        <p:sp>
          <p:nvSpPr>
            <p:cNvPr id="12" name="左大括号 11"/>
            <p:cNvSpPr/>
            <p:nvPr/>
          </p:nvSpPr>
          <p:spPr bwMode="auto">
            <a:xfrm>
              <a:off x="2038978" y="3281673"/>
              <a:ext cx="382215" cy="1671327"/>
            </a:xfrm>
            <a:prstGeom prst="leftBrace">
              <a:avLst>
                <a:gd name="adj1" fmla="val 29590"/>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grpSp>
        <p:nvGrpSpPr>
          <p:cNvPr id="16" name="组合 15"/>
          <p:cNvGrpSpPr/>
          <p:nvPr/>
        </p:nvGrpSpPr>
        <p:grpSpPr>
          <a:xfrm>
            <a:off x="2522840" y="4648598"/>
            <a:ext cx="2493582" cy="1671327"/>
            <a:chOff x="1206353" y="4508885"/>
            <a:chExt cx="2493582" cy="1671327"/>
          </a:xfrm>
        </p:grpSpPr>
        <p:sp>
          <p:nvSpPr>
            <p:cNvPr id="8" name="文本框 7"/>
            <p:cNvSpPr txBox="1"/>
            <p:nvPr/>
          </p:nvSpPr>
          <p:spPr>
            <a:xfrm>
              <a:off x="2284163" y="4590586"/>
              <a:ext cx="1415772" cy="1569660"/>
            </a:xfrm>
            <a:prstGeom prst="rect">
              <a:avLst/>
            </a:prstGeom>
            <a:noFill/>
          </p:spPr>
          <p:txBody>
            <a:bodyPr wrap="none" rtlCol="0">
              <a:spAutoFit/>
            </a:bodyPr>
            <a:lstStyle/>
            <a:p>
              <a:r>
                <a:rPr lang="zh-CN" altLang="en-US" dirty="0">
                  <a:solidFill>
                    <a:srgbClr val="132584"/>
                  </a:solidFill>
                </a:rPr>
                <a:t>响应迅速</a:t>
              </a:r>
            </a:p>
            <a:p>
              <a:r>
                <a:rPr lang="zh-CN" altLang="en-US" dirty="0">
                  <a:solidFill>
                    <a:srgbClr val="132584"/>
                  </a:solidFill>
                </a:rPr>
                <a:t>高并发</a:t>
              </a:r>
            </a:p>
            <a:p>
              <a:r>
                <a:rPr lang="zh-CN" altLang="en-US" dirty="0">
                  <a:solidFill>
                    <a:srgbClr val="132584"/>
                  </a:solidFill>
                </a:rPr>
                <a:t>高负载</a:t>
              </a:r>
            </a:p>
            <a:p>
              <a:r>
                <a:rPr lang="zh-CN" altLang="en-US" dirty="0" smtClean="0">
                  <a:solidFill>
                    <a:srgbClr val="132584"/>
                  </a:solidFill>
                </a:rPr>
                <a:t>鲁棒性</a:t>
              </a:r>
              <a:endParaRPr lang="zh-CN" altLang="en-US" dirty="0">
                <a:solidFill>
                  <a:srgbClr val="132584"/>
                </a:solidFill>
              </a:endParaRPr>
            </a:p>
          </p:txBody>
        </p:sp>
        <p:sp>
          <p:nvSpPr>
            <p:cNvPr id="11" name="文本框 10"/>
            <p:cNvSpPr txBox="1"/>
            <p:nvPr/>
          </p:nvSpPr>
          <p:spPr>
            <a:xfrm>
              <a:off x="1206353" y="5113717"/>
              <a:ext cx="800219" cy="461665"/>
            </a:xfrm>
            <a:prstGeom prst="rect">
              <a:avLst/>
            </a:prstGeom>
            <a:noFill/>
          </p:spPr>
          <p:txBody>
            <a:bodyPr wrap="none" rtlCol="0">
              <a:spAutoFit/>
            </a:bodyPr>
            <a:lstStyle/>
            <a:p>
              <a:r>
                <a:rPr lang="zh-CN" altLang="en-US" dirty="0">
                  <a:solidFill>
                    <a:srgbClr val="132584"/>
                  </a:solidFill>
                </a:rPr>
                <a:t>性能</a:t>
              </a:r>
            </a:p>
          </p:txBody>
        </p:sp>
        <p:sp>
          <p:nvSpPr>
            <p:cNvPr id="13" name="左大括号 12"/>
            <p:cNvSpPr/>
            <p:nvPr/>
          </p:nvSpPr>
          <p:spPr bwMode="auto">
            <a:xfrm>
              <a:off x="1965341" y="4508885"/>
              <a:ext cx="382215" cy="1671327"/>
            </a:xfrm>
            <a:prstGeom prst="leftBrace">
              <a:avLst>
                <a:gd name="adj1" fmla="val 29590"/>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grpSp>
      <p:sp>
        <p:nvSpPr>
          <p:cNvPr id="14" name="文本框 13"/>
          <p:cNvSpPr txBox="1"/>
          <p:nvPr/>
        </p:nvSpPr>
        <p:spPr>
          <a:xfrm>
            <a:off x="1352495" y="2287844"/>
            <a:ext cx="553998" cy="4401205"/>
          </a:xfrm>
          <a:prstGeom prst="rect">
            <a:avLst/>
          </a:prstGeom>
          <a:noFill/>
        </p:spPr>
        <p:txBody>
          <a:bodyPr vert="eaVert" wrap="none" rtlCol="0">
            <a:spAutoFit/>
          </a:bodyPr>
          <a:lstStyle/>
          <a:p>
            <a:pPr marL="0" lvl="1"/>
            <a:r>
              <a:rPr lang="zh-CN" altLang="en-US" dirty="0">
                <a:solidFill>
                  <a:srgbClr val="132584"/>
                </a:solidFill>
              </a:rPr>
              <a:t>本文设计了全新的</a:t>
            </a:r>
            <a:r>
              <a:rPr lang="zh-CN" altLang="en-US" dirty="0">
                <a:solidFill>
                  <a:srgbClr val="FF0000"/>
                </a:solidFill>
              </a:rPr>
              <a:t>车辆呼叫</a:t>
            </a:r>
            <a:r>
              <a:rPr lang="zh-CN" altLang="en-US" dirty="0" smtClean="0">
                <a:solidFill>
                  <a:srgbClr val="FF0000"/>
                </a:solidFill>
              </a:rPr>
              <a:t>系统</a:t>
            </a:r>
            <a:endParaRPr lang="en-US" altLang="zh-CN" dirty="0">
              <a:solidFill>
                <a:srgbClr val="FF0000"/>
              </a:solidFill>
            </a:endParaRPr>
          </a:p>
        </p:txBody>
      </p:sp>
      <p:sp>
        <p:nvSpPr>
          <p:cNvPr id="17" name="左大括号 16"/>
          <p:cNvSpPr/>
          <p:nvPr/>
        </p:nvSpPr>
        <p:spPr bwMode="auto">
          <a:xfrm>
            <a:off x="1996191" y="2964446"/>
            <a:ext cx="609600" cy="3048000"/>
          </a:xfrm>
          <a:prstGeom prst="leftBrace">
            <a:avLst>
              <a:gd name="adj1" fmla="val 34946"/>
              <a:gd name="adj2" fmla="val 50000"/>
            </a:avLst>
          </a:prstGeom>
          <a:noFill/>
          <a:ln w="28575" cap="flat" cmpd="sng" algn="ctr">
            <a:solidFill>
              <a:schemeClr val="tx1">
                <a:lumMod val="65000"/>
                <a:lumOff val="35000"/>
              </a:schemeClr>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88367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车辆呼叫系统架构图</a:t>
            </a:r>
            <a:endParaRPr lang="zh-CN" altLang="en-US" dirty="0"/>
          </a:p>
        </p:txBody>
      </p:sp>
      <p:grpSp>
        <p:nvGrpSpPr>
          <p:cNvPr id="15" name="组合 14"/>
          <p:cNvGrpSpPr/>
          <p:nvPr/>
        </p:nvGrpSpPr>
        <p:grpSpPr>
          <a:xfrm>
            <a:off x="3352800" y="2644875"/>
            <a:ext cx="2492990" cy="1544028"/>
            <a:chOff x="3149317" y="2743200"/>
            <a:chExt cx="2492990" cy="1544028"/>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2743200"/>
              <a:ext cx="1447800" cy="1069014"/>
            </a:xfrm>
            <a:prstGeom prst="rect">
              <a:avLst/>
            </a:prstGeom>
          </p:spPr>
        </p:pic>
        <p:sp>
          <p:nvSpPr>
            <p:cNvPr id="6" name="文本框 5"/>
            <p:cNvSpPr txBox="1"/>
            <p:nvPr/>
          </p:nvSpPr>
          <p:spPr>
            <a:xfrm>
              <a:off x="3149317" y="3887118"/>
              <a:ext cx="2492990" cy="400110"/>
            </a:xfrm>
            <a:prstGeom prst="rect">
              <a:avLst/>
            </a:prstGeom>
            <a:noFill/>
          </p:spPr>
          <p:txBody>
            <a:bodyPr wrap="none" rtlCol="0">
              <a:spAutoFit/>
            </a:bodyPr>
            <a:lstStyle/>
            <a:p>
              <a:r>
                <a:rPr lang="zh-CN" altLang="en-US" sz="2000" dirty="0" smtClean="0"/>
                <a:t>中央控制（服务器）</a:t>
              </a:r>
              <a:endParaRPr lang="zh-CN" altLang="en-US" sz="2000" dirty="0"/>
            </a:p>
          </p:txBody>
        </p:sp>
      </p:grpSp>
      <p:grpSp>
        <p:nvGrpSpPr>
          <p:cNvPr id="18" name="组合 17"/>
          <p:cNvGrpSpPr/>
          <p:nvPr/>
        </p:nvGrpSpPr>
        <p:grpSpPr>
          <a:xfrm>
            <a:off x="317963" y="1062903"/>
            <a:ext cx="2379177" cy="1766195"/>
            <a:chOff x="275508" y="1134773"/>
            <a:chExt cx="2379177" cy="1766195"/>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43" y="1134773"/>
              <a:ext cx="1371600" cy="1371600"/>
            </a:xfrm>
            <a:prstGeom prst="rect">
              <a:avLst/>
            </a:prstGeom>
          </p:spPr>
        </p:pic>
        <p:sp>
          <p:nvSpPr>
            <p:cNvPr id="8" name="文本框 7"/>
            <p:cNvSpPr txBox="1"/>
            <p:nvPr/>
          </p:nvSpPr>
          <p:spPr>
            <a:xfrm>
              <a:off x="275508" y="2500858"/>
              <a:ext cx="2379177" cy="400110"/>
            </a:xfrm>
            <a:prstGeom prst="rect">
              <a:avLst/>
            </a:prstGeom>
            <a:noFill/>
          </p:spPr>
          <p:txBody>
            <a:bodyPr wrap="none" rtlCol="0">
              <a:spAutoFit/>
            </a:bodyPr>
            <a:lstStyle/>
            <a:p>
              <a:r>
                <a:rPr lang="zh-CN" altLang="en-US" sz="2000" dirty="0" smtClean="0"/>
                <a:t>无人车（客户端</a:t>
              </a:r>
              <a:r>
                <a:rPr lang="en-US" altLang="zh-CN" sz="2000" dirty="0" smtClean="0"/>
                <a:t>1</a:t>
              </a:r>
              <a:r>
                <a:rPr lang="zh-CN" altLang="en-US" sz="2000" dirty="0" smtClean="0"/>
                <a:t>）</a:t>
              </a:r>
              <a:endParaRPr lang="zh-CN" altLang="en-US" sz="2000" dirty="0"/>
            </a:p>
          </p:txBody>
        </p:sp>
      </p:grpSp>
      <p:grpSp>
        <p:nvGrpSpPr>
          <p:cNvPr id="14" name="组合 13"/>
          <p:cNvGrpSpPr/>
          <p:nvPr/>
        </p:nvGrpSpPr>
        <p:grpSpPr>
          <a:xfrm>
            <a:off x="7001432" y="1885391"/>
            <a:ext cx="2122697" cy="2069366"/>
            <a:chOff x="6773397" y="858241"/>
            <a:chExt cx="2122697" cy="2069366"/>
          </a:xfrm>
        </p:grpSpPr>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200" y="957460"/>
              <a:ext cx="913310" cy="1520613"/>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800" y="858241"/>
              <a:ext cx="457200" cy="457200"/>
            </a:xfrm>
            <a:prstGeom prst="rect">
              <a:avLst/>
            </a:prstGeom>
          </p:spPr>
        </p:pic>
        <p:sp>
          <p:nvSpPr>
            <p:cNvPr id="11" name="文本框 10"/>
            <p:cNvSpPr txBox="1"/>
            <p:nvPr/>
          </p:nvSpPr>
          <p:spPr>
            <a:xfrm>
              <a:off x="6773397" y="2527497"/>
              <a:ext cx="2122697" cy="400110"/>
            </a:xfrm>
            <a:prstGeom prst="rect">
              <a:avLst/>
            </a:prstGeom>
            <a:noFill/>
          </p:spPr>
          <p:txBody>
            <a:bodyPr wrap="none" rtlCol="0">
              <a:spAutoFit/>
            </a:bodyPr>
            <a:lstStyle/>
            <a:p>
              <a:r>
                <a:rPr lang="zh-CN" altLang="en-US" sz="2000" dirty="0"/>
                <a:t>乘客</a:t>
              </a:r>
              <a:r>
                <a:rPr lang="zh-CN" altLang="en-US" sz="2000" dirty="0" smtClean="0"/>
                <a:t>（客户端</a:t>
              </a:r>
              <a:r>
                <a:rPr lang="en-US" altLang="zh-CN" sz="2000" dirty="0" smtClean="0"/>
                <a:t>2</a:t>
              </a:r>
              <a:r>
                <a:rPr lang="zh-CN" altLang="en-US" sz="2000" dirty="0" smtClean="0"/>
                <a:t>）</a:t>
              </a:r>
              <a:endParaRPr lang="zh-CN" altLang="en-US" sz="2000" dirty="0"/>
            </a:p>
          </p:txBody>
        </p:sp>
      </p:grpSp>
      <p:grpSp>
        <p:nvGrpSpPr>
          <p:cNvPr id="19" name="组合 18"/>
          <p:cNvGrpSpPr/>
          <p:nvPr/>
        </p:nvGrpSpPr>
        <p:grpSpPr>
          <a:xfrm>
            <a:off x="1689952" y="5193371"/>
            <a:ext cx="2635658" cy="1619310"/>
            <a:chOff x="2264028" y="5044454"/>
            <a:chExt cx="2635658" cy="1619310"/>
          </a:xfrm>
        </p:grpSpPr>
        <p:sp>
          <p:nvSpPr>
            <p:cNvPr id="17" name="文本框 16"/>
            <p:cNvSpPr txBox="1"/>
            <p:nvPr/>
          </p:nvSpPr>
          <p:spPr>
            <a:xfrm>
              <a:off x="2264028" y="6263654"/>
              <a:ext cx="2635658" cy="400110"/>
            </a:xfrm>
            <a:prstGeom prst="rect">
              <a:avLst/>
            </a:prstGeom>
            <a:noFill/>
          </p:spPr>
          <p:txBody>
            <a:bodyPr wrap="none" rtlCol="0">
              <a:spAutoFit/>
            </a:bodyPr>
            <a:lstStyle/>
            <a:p>
              <a:r>
                <a:rPr lang="zh-CN" altLang="en-US" sz="2000" dirty="0" smtClean="0"/>
                <a:t>后台管理（客户端</a:t>
              </a:r>
              <a:r>
                <a:rPr lang="en-US" altLang="zh-CN" sz="2000" dirty="0" smtClean="0"/>
                <a:t>3</a:t>
              </a:r>
              <a:r>
                <a:rPr lang="zh-CN" altLang="en-US" sz="2000" dirty="0" smtClean="0"/>
                <a:t>）</a:t>
              </a:r>
              <a:endParaRPr lang="zh-CN" altLang="en-US" sz="2000" dirty="0"/>
            </a:p>
          </p:txBody>
        </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6643" y="5044454"/>
              <a:ext cx="1219200" cy="1219200"/>
            </a:xfrm>
            <a:prstGeom prst="rect">
              <a:avLst/>
            </a:prstGeom>
          </p:spPr>
        </p:pic>
      </p:grpSp>
      <p:grpSp>
        <p:nvGrpSpPr>
          <p:cNvPr id="20" name="组合 19"/>
          <p:cNvGrpSpPr/>
          <p:nvPr/>
        </p:nvGrpSpPr>
        <p:grpSpPr>
          <a:xfrm>
            <a:off x="693342" y="-676815"/>
            <a:ext cx="5101402" cy="6408623"/>
            <a:chOff x="1051626" y="2133889"/>
            <a:chExt cx="5101402" cy="6408623"/>
          </a:xfrm>
        </p:grpSpPr>
        <p:sp>
          <p:nvSpPr>
            <p:cNvPr id="21" name="环形箭头 20"/>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环形箭头 21"/>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3" name="组合 22"/>
          <p:cNvGrpSpPr/>
          <p:nvPr/>
        </p:nvGrpSpPr>
        <p:grpSpPr>
          <a:xfrm rot="18050819">
            <a:off x="3665415" y="-256487"/>
            <a:ext cx="5101402" cy="6408623"/>
            <a:chOff x="1051626" y="2133889"/>
            <a:chExt cx="5101402" cy="6408623"/>
          </a:xfrm>
        </p:grpSpPr>
        <p:sp>
          <p:nvSpPr>
            <p:cNvPr id="24" name="环形箭头 23"/>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环形箭头 24"/>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6" name="组合 25"/>
          <p:cNvGrpSpPr/>
          <p:nvPr/>
        </p:nvGrpSpPr>
        <p:grpSpPr>
          <a:xfrm rot="16648877">
            <a:off x="1039450" y="1534355"/>
            <a:ext cx="5101402" cy="6408623"/>
            <a:chOff x="1051626" y="2133889"/>
            <a:chExt cx="5101402" cy="6408623"/>
          </a:xfrm>
        </p:grpSpPr>
        <p:sp>
          <p:nvSpPr>
            <p:cNvPr id="27" name="环形箭头 26"/>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环形箭头 27"/>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custDataLst>
      <p:tags r:id="rId1"/>
    </p:custDataLst>
    <p:extLst>
      <p:ext uri="{BB962C8B-B14F-4D97-AF65-F5344CB8AC3E}">
        <p14:creationId xmlns:p14="http://schemas.microsoft.com/office/powerpoint/2010/main" val="1208117684"/>
      </p:ext>
    </p:extLst>
  </p:cSld>
  <p:clrMapOvr>
    <a:masterClrMapping/>
  </p:clrMapOvr>
  <mc:AlternateContent xmlns:mc="http://schemas.openxmlformats.org/markup-compatibility/2006" xmlns:p14="http://schemas.microsoft.com/office/powerpoint/2010/main">
    <mc:Choice Requires="p14">
      <p:transition spd="slow" p14:dur="2000" advTm="34317"/>
    </mc:Choice>
    <mc:Fallback xmlns="">
      <p:transition spd="slow" advTm="343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车辆呼叫系统架构图</a:t>
            </a:r>
            <a:endParaRPr lang="zh-CN" altLang="en-US" dirty="0"/>
          </a:p>
        </p:txBody>
      </p:sp>
      <p:grpSp>
        <p:nvGrpSpPr>
          <p:cNvPr id="15" name="组合 14"/>
          <p:cNvGrpSpPr/>
          <p:nvPr/>
        </p:nvGrpSpPr>
        <p:grpSpPr>
          <a:xfrm>
            <a:off x="3352800" y="2644875"/>
            <a:ext cx="1803683" cy="1451695"/>
            <a:chOff x="3149317" y="2743200"/>
            <a:chExt cx="1803683" cy="1451695"/>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743200"/>
              <a:ext cx="1447800" cy="1069014"/>
            </a:xfrm>
            <a:prstGeom prst="rect">
              <a:avLst/>
            </a:prstGeom>
          </p:spPr>
        </p:pic>
        <p:sp>
          <p:nvSpPr>
            <p:cNvPr id="6" name="文本框 5"/>
            <p:cNvSpPr txBox="1"/>
            <p:nvPr/>
          </p:nvSpPr>
          <p:spPr>
            <a:xfrm>
              <a:off x="3149317" y="3887118"/>
              <a:ext cx="1800493" cy="307777"/>
            </a:xfrm>
            <a:prstGeom prst="rect">
              <a:avLst/>
            </a:prstGeom>
            <a:noFill/>
          </p:spPr>
          <p:txBody>
            <a:bodyPr wrap="none" rtlCol="0">
              <a:spAutoFit/>
            </a:bodyPr>
            <a:lstStyle/>
            <a:p>
              <a:r>
                <a:rPr lang="zh-CN" altLang="en-US" sz="1400" dirty="0" smtClean="0"/>
                <a:t>中央控制（服务器）</a:t>
              </a:r>
              <a:endParaRPr lang="zh-CN" altLang="en-US" sz="1400" dirty="0"/>
            </a:p>
          </p:txBody>
        </p:sp>
      </p:grpSp>
      <p:grpSp>
        <p:nvGrpSpPr>
          <p:cNvPr id="18" name="组合 17"/>
          <p:cNvGrpSpPr/>
          <p:nvPr/>
        </p:nvGrpSpPr>
        <p:grpSpPr>
          <a:xfrm>
            <a:off x="718056" y="957460"/>
            <a:ext cx="1720343" cy="1570037"/>
            <a:chOff x="718056" y="957460"/>
            <a:chExt cx="1720343" cy="1570037"/>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428" y="957460"/>
              <a:ext cx="1371600" cy="1371600"/>
            </a:xfrm>
            <a:prstGeom prst="rect">
              <a:avLst/>
            </a:prstGeom>
          </p:spPr>
        </p:pic>
        <p:sp>
          <p:nvSpPr>
            <p:cNvPr id="8" name="文本框 7"/>
            <p:cNvSpPr txBox="1"/>
            <p:nvPr/>
          </p:nvSpPr>
          <p:spPr>
            <a:xfrm>
              <a:off x="718056" y="2219720"/>
              <a:ext cx="1720343" cy="307777"/>
            </a:xfrm>
            <a:prstGeom prst="rect">
              <a:avLst/>
            </a:prstGeom>
            <a:noFill/>
          </p:spPr>
          <p:txBody>
            <a:bodyPr wrap="none" rtlCol="0">
              <a:spAutoFit/>
            </a:bodyPr>
            <a:lstStyle/>
            <a:p>
              <a:r>
                <a:rPr lang="zh-CN" altLang="en-US" sz="1400" dirty="0" smtClean="0"/>
                <a:t>无人车（客户端</a:t>
              </a:r>
              <a:r>
                <a:rPr lang="en-US" altLang="zh-CN" sz="1400" dirty="0" smtClean="0"/>
                <a:t>1</a:t>
              </a:r>
              <a:r>
                <a:rPr lang="zh-CN" altLang="en-US" sz="1400" dirty="0" smtClean="0"/>
                <a:t>）</a:t>
              </a:r>
              <a:endParaRPr lang="zh-CN" altLang="en-US" sz="1400" dirty="0"/>
            </a:p>
          </p:txBody>
        </p:sp>
      </p:grpSp>
      <p:grpSp>
        <p:nvGrpSpPr>
          <p:cNvPr id="14" name="组合 13"/>
          <p:cNvGrpSpPr/>
          <p:nvPr/>
        </p:nvGrpSpPr>
        <p:grpSpPr>
          <a:xfrm>
            <a:off x="7010400" y="1785350"/>
            <a:ext cx="1540806" cy="1977033"/>
            <a:chOff x="6773397" y="858241"/>
            <a:chExt cx="1540806" cy="1977033"/>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4200" y="957460"/>
              <a:ext cx="913310" cy="1520613"/>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858241"/>
              <a:ext cx="457200" cy="457200"/>
            </a:xfrm>
            <a:prstGeom prst="rect">
              <a:avLst/>
            </a:prstGeom>
          </p:spPr>
        </p:pic>
        <p:sp>
          <p:nvSpPr>
            <p:cNvPr id="11" name="文本框 10"/>
            <p:cNvSpPr txBox="1"/>
            <p:nvPr/>
          </p:nvSpPr>
          <p:spPr>
            <a:xfrm>
              <a:off x="6773397" y="2527497"/>
              <a:ext cx="1540806" cy="307777"/>
            </a:xfrm>
            <a:prstGeom prst="rect">
              <a:avLst/>
            </a:prstGeom>
            <a:noFill/>
          </p:spPr>
          <p:txBody>
            <a:bodyPr wrap="none" rtlCol="0">
              <a:spAutoFit/>
            </a:bodyPr>
            <a:lstStyle/>
            <a:p>
              <a:r>
                <a:rPr lang="zh-CN" altLang="en-US" sz="1400" dirty="0"/>
                <a:t>乘客</a:t>
              </a:r>
              <a:r>
                <a:rPr lang="zh-CN" altLang="en-US" sz="1400" dirty="0" smtClean="0"/>
                <a:t>（客户端</a:t>
              </a:r>
              <a:r>
                <a:rPr lang="en-US" altLang="zh-CN" sz="1400" dirty="0" smtClean="0"/>
                <a:t>2</a:t>
              </a:r>
              <a:r>
                <a:rPr lang="zh-CN" altLang="en-US" sz="1400" dirty="0" smtClean="0"/>
                <a:t>）</a:t>
              </a:r>
              <a:endParaRPr lang="zh-CN" altLang="en-US" sz="1400" dirty="0"/>
            </a:p>
          </p:txBody>
        </p:sp>
      </p:grpSp>
      <p:grpSp>
        <p:nvGrpSpPr>
          <p:cNvPr id="19" name="组合 18"/>
          <p:cNvGrpSpPr/>
          <p:nvPr/>
        </p:nvGrpSpPr>
        <p:grpSpPr>
          <a:xfrm>
            <a:off x="1689952" y="5193371"/>
            <a:ext cx="1899879" cy="1526977"/>
            <a:chOff x="2264028" y="5044454"/>
            <a:chExt cx="1899879" cy="1526977"/>
          </a:xfrm>
        </p:grpSpPr>
        <p:sp>
          <p:nvSpPr>
            <p:cNvPr id="17" name="文本框 16"/>
            <p:cNvSpPr txBox="1"/>
            <p:nvPr/>
          </p:nvSpPr>
          <p:spPr>
            <a:xfrm>
              <a:off x="2264028" y="6263654"/>
              <a:ext cx="1899879" cy="307777"/>
            </a:xfrm>
            <a:prstGeom prst="rect">
              <a:avLst/>
            </a:prstGeom>
            <a:noFill/>
          </p:spPr>
          <p:txBody>
            <a:bodyPr wrap="none" rtlCol="0">
              <a:spAutoFit/>
            </a:bodyPr>
            <a:lstStyle/>
            <a:p>
              <a:r>
                <a:rPr lang="zh-CN" altLang="en-US" sz="1400" dirty="0" smtClean="0"/>
                <a:t>后台管理（客户端</a:t>
              </a:r>
              <a:r>
                <a:rPr lang="en-US" altLang="zh-CN" sz="1400" dirty="0" smtClean="0"/>
                <a:t>3</a:t>
              </a:r>
              <a:r>
                <a:rPr lang="zh-CN" altLang="en-US" sz="1400" dirty="0" smtClean="0"/>
                <a:t>）</a:t>
              </a:r>
              <a:endParaRPr lang="zh-CN" altLang="en-US" sz="1400" dirty="0"/>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6643" y="5044454"/>
              <a:ext cx="1219200" cy="1219200"/>
            </a:xfrm>
            <a:prstGeom prst="rect">
              <a:avLst/>
            </a:prstGeom>
          </p:spPr>
        </p:pic>
      </p:grpSp>
      <p:grpSp>
        <p:nvGrpSpPr>
          <p:cNvPr id="20" name="组合 19"/>
          <p:cNvGrpSpPr/>
          <p:nvPr/>
        </p:nvGrpSpPr>
        <p:grpSpPr>
          <a:xfrm>
            <a:off x="693342" y="-676815"/>
            <a:ext cx="5101402" cy="6408623"/>
            <a:chOff x="1051626" y="2133889"/>
            <a:chExt cx="5101402" cy="6408623"/>
          </a:xfrm>
          <a:solidFill>
            <a:srgbClr val="FF0000"/>
          </a:solidFill>
        </p:grpSpPr>
        <p:sp>
          <p:nvSpPr>
            <p:cNvPr id="21" name="环形箭头 20"/>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环形箭头 21"/>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3" name="组合 22"/>
          <p:cNvGrpSpPr/>
          <p:nvPr/>
        </p:nvGrpSpPr>
        <p:grpSpPr>
          <a:xfrm rot="18050819">
            <a:off x="3665415" y="-256487"/>
            <a:ext cx="5101402" cy="6408623"/>
            <a:chOff x="1051626" y="2133889"/>
            <a:chExt cx="5101402" cy="6408623"/>
          </a:xfrm>
          <a:solidFill>
            <a:schemeClr val="bg1">
              <a:lumMod val="85000"/>
            </a:schemeClr>
          </a:solidFill>
        </p:grpSpPr>
        <p:sp>
          <p:nvSpPr>
            <p:cNvPr id="24" name="环形箭头 23"/>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环形箭头 24"/>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6" name="组合 25"/>
          <p:cNvGrpSpPr/>
          <p:nvPr/>
        </p:nvGrpSpPr>
        <p:grpSpPr>
          <a:xfrm rot="16648877">
            <a:off x="1039450" y="1534355"/>
            <a:ext cx="5101402" cy="6408623"/>
            <a:chOff x="1051626" y="2133889"/>
            <a:chExt cx="5101402" cy="6408623"/>
          </a:xfrm>
          <a:solidFill>
            <a:schemeClr val="bg1">
              <a:lumMod val="85000"/>
            </a:schemeClr>
          </a:solidFill>
        </p:grpSpPr>
        <p:sp>
          <p:nvSpPr>
            <p:cNvPr id="27" name="环形箭头 26"/>
            <p:cNvSpPr/>
            <p:nvPr/>
          </p:nvSpPr>
          <p:spPr>
            <a:xfrm>
              <a:off x="2381370" y="2133889"/>
              <a:ext cx="3771658" cy="3771658"/>
            </a:xfrm>
            <a:prstGeom prst="circularArrow">
              <a:avLst>
                <a:gd name="adj1" fmla="val 5202"/>
                <a:gd name="adj2" fmla="val 336015"/>
                <a:gd name="adj3" fmla="val 8210155"/>
                <a:gd name="adj4" fmla="val 6449719"/>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环形箭头 27"/>
            <p:cNvSpPr/>
            <p:nvPr/>
          </p:nvSpPr>
          <p:spPr>
            <a:xfrm rot="6309365">
              <a:off x="1051626" y="4770854"/>
              <a:ext cx="3771658" cy="3771658"/>
            </a:xfrm>
            <a:prstGeom prst="circularArrow">
              <a:avLst>
                <a:gd name="adj1" fmla="val 5202"/>
                <a:gd name="adj2" fmla="val 336015"/>
                <a:gd name="adj3" fmla="val 12297380"/>
                <a:gd name="adj4" fmla="val 10771160"/>
                <a:gd name="adj5" fmla="val 6068"/>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9" name="线形标注 1 28"/>
          <p:cNvSpPr/>
          <p:nvPr/>
        </p:nvSpPr>
        <p:spPr bwMode="auto">
          <a:xfrm>
            <a:off x="88934" y="2707922"/>
            <a:ext cx="1498995" cy="1633397"/>
          </a:xfrm>
          <a:prstGeom prst="borderCallout1">
            <a:avLst>
              <a:gd name="adj1" fmla="val 210"/>
              <a:gd name="adj2" fmla="val 64562"/>
              <a:gd name="adj3" fmla="val -13358"/>
              <a:gd name="adj4" fmla="val 83538"/>
            </a:avLst>
          </a:prstGeom>
          <a:noFill/>
          <a:ln w="28575" cap="flat" cmpd="sng" algn="ctr">
            <a:solidFill>
              <a:srgbClr val="FFC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r>
              <a:rPr lang="zh-CN" altLang="en-US" sz="2000" dirty="0">
                <a:solidFill>
                  <a:srgbClr val="132584"/>
                </a:solidFill>
              </a:rPr>
              <a:t>账号信息</a:t>
            </a:r>
            <a:endParaRPr lang="en-US" altLang="zh-CN" sz="2000" dirty="0">
              <a:solidFill>
                <a:srgbClr val="132584"/>
              </a:solidFill>
            </a:endParaRPr>
          </a:p>
          <a:p>
            <a:r>
              <a:rPr lang="zh-CN" altLang="en-US" sz="2000" dirty="0">
                <a:solidFill>
                  <a:srgbClr val="132584"/>
                </a:solidFill>
              </a:rPr>
              <a:t>消息处理</a:t>
            </a:r>
            <a:endParaRPr lang="en-US" altLang="zh-CN" sz="2000" dirty="0">
              <a:solidFill>
                <a:srgbClr val="132584"/>
              </a:solidFill>
            </a:endParaRPr>
          </a:p>
          <a:p>
            <a:r>
              <a:rPr lang="en-US" altLang="zh-CN" sz="2000" dirty="0">
                <a:solidFill>
                  <a:srgbClr val="132584"/>
                </a:solidFill>
              </a:rPr>
              <a:t>GPS</a:t>
            </a:r>
            <a:r>
              <a:rPr lang="zh-CN" altLang="en-US" sz="2000" dirty="0">
                <a:solidFill>
                  <a:srgbClr val="132584"/>
                </a:solidFill>
              </a:rPr>
              <a:t>定位</a:t>
            </a:r>
            <a:endParaRPr lang="en-US" altLang="zh-CN" sz="2000" dirty="0">
              <a:solidFill>
                <a:srgbClr val="132584"/>
              </a:solidFill>
            </a:endParaRPr>
          </a:p>
          <a:p>
            <a:r>
              <a:rPr lang="zh-CN" altLang="en-US" sz="2000" dirty="0">
                <a:solidFill>
                  <a:srgbClr val="132584"/>
                </a:solidFill>
              </a:rPr>
              <a:t>日志处理</a:t>
            </a:r>
            <a:endParaRPr lang="en-US" altLang="zh-CN" sz="2000" dirty="0">
              <a:solidFill>
                <a:srgbClr val="132584"/>
              </a:solidFill>
            </a:endParaRPr>
          </a:p>
          <a:p>
            <a:r>
              <a:rPr lang="zh-CN" altLang="en-US" sz="2000" dirty="0" smtClean="0">
                <a:solidFill>
                  <a:srgbClr val="132584"/>
                </a:solidFill>
              </a:rPr>
              <a:t>异常处理</a:t>
            </a:r>
            <a:endParaRPr lang="zh-CN" altLang="en-US" sz="2000" dirty="0">
              <a:solidFill>
                <a:srgbClr val="132584"/>
              </a:solidFill>
            </a:endParaRPr>
          </a:p>
        </p:txBody>
      </p:sp>
      <p:grpSp>
        <p:nvGrpSpPr>
          <p:cNvPr id="30" name="组合 29"/>
          <p:cNvGrpSpPr/>
          <p:nvPr/>
        </p:nvGrpSpPr>
        <p:grpSpPr>
          <a:xfrm>
            <a:off x="2939402" y="908744"/>
            <a:ext cx="2042143" cy="1565348"/>
            <a:chOff x="76314" y="2854277"/>
            <a:chExt cx="2437279" cy="2038721"/>
          </a:xfrm>
        </p:grpSpPr>
        <p:sp>
          <p:nvSpPr>
            <p:cNvPr id="31" name="文本框 30"/>
            <p:cNvSpPr txBox="1"/>
            <p:nvPr/>
          </p:nvSpPr>
          <p:spPr>
            <a:xfrm>
              <a:off x="76314" y="3614431"/>
              <a:ext cx="800219" cy="461665"/>
            </a:xfrm>
            <a:prstGeom prst="rect">
              <a:avLst/>
            </a:prstGeom>
            <a:noFill/>
          </p:spPr>
          <p:txBody>
            <a:bodyPr wrap="none" rtlCol="0">
              <a:spAutoFit/>
            </a:bodyPr>
            <a:lstStyle/>
            <a:p>
              <a:r>
                <a:rPr lang="zh-CN" altLang="en-US" dirty="0">
                  <a:solidFill>
                    <a:srgbClr val="FF0000"/>
                  </a:solidFill>
                </a:rPr>
                <a:t>难点</a:t>
              </a:r>
            </a:p>
          </p:txBody>
        </p:sp>
        <p:sp>
          <p:nvSpPr>
            <p:cNvPr id="32" name="左大括号 31"/>
            <p:cNvSpPr/>
            <p:nvPr/>
          </p:nvSpPr>
          <p:spPr bwMode="auto">
            <a:xfrm>
              <a:off x="1008021" y="2854277"/>
              <a:ext cx="208259" cy="2023765"/>
            </a:xfrm>
            <a:prstGeom prst="leftBrace">
              <a:avLst>
                <a:gd name="adj1" fmla="val 43426"/>
                <a:gd name="adj2" fmla="val 50000"/>
              </a:avLst>
            </a:prstGeom>
            <a:noFill/>
            <a:ln w="28575" cap="flat" cmpd="sng" algn="ctr">
              <a:solidFill>
                <a:schemeClr val="bg1">
                  <a:lumMod val="50000"/>
                </a:schemeClr>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3" name="文本框 32"/>
            <p:cNvSpPr txBox="1"/>
            <p:nvPr/>
          </p:nvSpPr>
          <p:spPr>
            <a:xfrm>
              <a:off x="1191439" y="2896258"/>
              <a:ext cx="1107996" cy="461665"/>
            </a:xfrm>
            <a:prstGeom prst="rect">
              <a:avLst/>
            </a:prstGeom>
            <a:noFill/>
          </p:spPr>
          <p:txBody>
            <a:bodyPr wrap="none" rtlCol="0">
              <a:spAutoFit/>
            </a:bodyPr>
            <a:lstStyle/>
            <a:p>
              <a:r>
                <a:rPr lang="zh-CN" altLang="en-US" dirty="0" smtClean="0">
                  <a:solidFill>
                    <a:srgbClr val="132584"/>
                  </a:solidFill>
                </a:rPr>
                <a:t>实时性</a:t>
              </a:r>
              <a:endParaRPr lang="zh-CN" altLang="en-US" dirty="0">
                <a:solidFill>
                  <a:srgbClr val="132584"/>
                </a:solidFill>
              </a:endParaRPr>
            </a:p>
          </p:txBody>
        </p:sp>
        <p:sp>
          <p:nvSpPr>
            <p:cNvPr id="34" name="文本框 33"/>
            <p:cNvSpPr txBox="1"/>
            <p:nvPr/>
          </p:nvSpPr>
          <p:spPr>
            <a:xfrm>
              <a:off x="1191210" y="4291722"/>
              <a:ext cx="1322383" cy="601276"/>
            </a:xfrm>
            <a:prstGeom prst="rect">
              <a:avLst/>
            </a:prstGeom>
            <a:noFill/>
          </p:spPr>
          <p:txBody>
            <a:bodyPr wrap="none" rtlCol="0">
              <a:spAutoFit/>
            </a:bodyPr>
            <a:lstStyle/>
            <a:p>
              <a:r>
                <a:rPr lang="zh-CN" altLang="en-US" dirty="0">
                  <a:solidFill>
                    <a:srgbClr val="132584"/>
                  </a:solidFill>
                </a:rPr>
                <a:t>鲁棒性</a:t>
              </a:r>
            </a:p>
          </p:txBody>
        </p:sp>
        <p:sp>
          <p:nvSpPr>
            <p:cNvPr id="35" name="文本框 34"/>
            <p:cNvSpPr txBox="1"/>
            <p:nvPr/>
          </p:nvSpPr>
          <p:spPr>
            <a:xfrm>
              <a:off x="1176018" y="3799654"/>
              <a:ext cx="1107996" cy="461665"/>
            </a:xfrm>
            <a:prstGeom prst="rect">
              <a:avLst/>
            </a:prstGeom>
            <a:noFill/>
          </p:spPr>
          <p:txBody>
            <a:bodyPr wrap="none" rtlCol="0">
              <a:spAutoFit/>
            </a:bodyPr>
            <a:lstStyle/>
            <a:p>
              <a:r>
                <a:rPr lang="zh-CN" altLang="en-US" dirty="0">
                  <a:solidFill>
                    <a:srgbClr val="132584"/>
                  </a:solidFill>
                </a:rPr>
                <a:t>稳定</a:t>
              </a:r>
              <a:r>
                <a:rPr lang="zh-CN" altLang="en-US" dirty="0" smtClean="0">
                  <a:solidFill>
                    <a:srgbClr val="132584"/>
                  </a:solidFill>
                </a:rPr>
                <a:t>性</a:t>
              </a:r>
              <a:endParaRPr lang="zh-CN" altLang="en-US" dirty="0">
                <a:solidFill>
                  <a:srgbClr val="132584"/>
                </a:solidFill>
              </a:endParaRPr>
            </a:p>
          </p:txBody>
        </p:sp>
        <p:sp>
          <p:nvSpPr>
            <p:cNvPr id="36" name="文本框 35"/>
            <p:cNvSpPr txBox="1"/>
            <p:nvPr/>
          </p:nvSpPr>
          <p:spPr>
            <a:xfrm>
              <a:off x="1191210" y="3347956"/>
              <a:ext cx="1107996" cy="461665"/>
            </a:xfrm>
            <a:prstGeom prst="rect">
              <a:avLst/>
            </a:prstGeom>
            <a:noFill/>
          </p:spPr>
          <p:txBody>
            <a:bodyPr wrap="none" rtlCol="0">
              <a:spAutoFit/>
            </a:bodyPr>
            <a:lstStyle/>
            <a:p>
              <a:r>
                <a:rPr lang="zh-CN" altLang="en-US" dirty="0" smtClean="0">
                  <a:solidFill>
                    <a:srgbClr val="132584"/>
                  </a:solidFill>
                </a:rPr>
                <a:t>高效性</a:t>
              </a:r>
              <a:endParaRPr lang="zh-CN" altLang="en-US" dirty="0">
                <a:solidFill>
                  <a:srgbClr val="132584"/>
                </a:solidFill>
              </a:endParaRPr>
            </a:p>
          </p:txBody>
        </p:sp>
      </p:grpSp>
    </p:spTree>
    <p:extLst>
      <p:ext uri="{BB962C8B-B14F-4D97-AF65-F5344CB8AC3E}">
        <p14:creationId xmlns:p14="http://schemas.microsoft.com/office/powerpoint/2010/main" val="3152230333"/>
      </p:ext>
    </p:extLst>
  </p:cSld>
  <p:clrMapOvr>
    <a:masterClrMapping/>
  </p:clrMapOvr>
  <mc:AlternateContent xmlns:mc="http://schemas.openxmlformats.org/markup-compatibility/2006" xmlns:p14="http://schemas.microsoft.com/office/powerpoint/2010/main">
    <mc:Choice Requires="p14">
      <p:transition spd="slow" p14:dur="2000" advTm="1192"/>
    </mc:Choice>
    <mc:Fallback xmlns="">
      <p:transition spd="slow" advTm="1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5.3|0.3|0.8"/>
</p:tagLst>
</file>

<file path=ppt/tags/tag10.xml><?xml version="1.0" encoding="utf-8"?>
<p:tagLst xmlns:a="http://schemas.openxmlformats.org/drawingml/2006/main" xmlns:r="http://schemas.openxmlformats.org/officeDocument/2006/relationships" xmlns:p="http://schemas.openxmlformats.org/presentationml/2006/main">
  <p:tag name="TIMING" val="|15|11.2|4.3"/>
</p:tagLst>
</file>

<file path=ppt/tags/tag11.xml><?xml version="1.0" encoding="utf-8"?>
<p:tagLst xmlns:a="http://schemas.openxmlformats.org/drawingml/2006/main" xmlns:r="http://schemas.openxmlformats.org/officeDocument/2006/relationships" xmlns:p="http://schemas.openxmlformats.org/presentationml/2006/main">
  <p:tag name="TIMING" val="|16.4|2.4|2.8|5.1"/>
</p:tagLst>
</file>

<file path=ppt/tags/tag12.xml><?xml version="1.0" encoding="utf-8"?>
<p:tagLst xmlns:a="http://schemas.openxmlformats.org/drawingml/2006/main" xmlns:r="http://schemas.openxmlformats.org/officeDocument/2006/relationships" xmlns:p="http://schemas.openxmlformats.org/presentationml/2006/main">
  <p:tag name="TIMING" val="|11.4|10.7"/>
</p:tagLst>
</file>

<file path=ppt/tags/tag13.xml><?xml version="1.0" encoding="utf-8"?>
<p:tagLst xmlns:a="http://schemas.openxmlformats.org/drawingml/2006/main" xmlns:r="http://schemas.openxmlformats.org/officeDocument/2006/relationships" xmlns:p="http://schemas.openxmlformats.org/presentationml/2006/main">
  <p:tag name="TIMING" val="|11.7|0.9|0.4|5"/>
</p:tagLst>
</file>

<file path=ppt/tags/tag14.xml><?xml version="1.0" encoding="utf-8"?>
<p:tagLst xmlns:a="http://schemas.openxmlformats.org/drawingml/2006/main" xmlns:r="http://schemas.openxmlformats.org/officeDocument/2006/relationships" xmlns:p="http://schemas.openxmlformats.org/presentationml/2006/main">
  <p:tag name="TIMING" val="|10.1"/>
</p:tagLst>
</file>

<file path=ppt/tags/tag15.xml><?xml version="1.0" encoding="utf-8"?>
<p:tagLst xmlns:a="http://schemas.openxmlformats.org/drawingml/2006/main" xmlns:r="http://schemas.openxmlformats.org/officeDocument/2006/relationships" xmlns:p="http://schemas.openxmlformats.org/presentationml/2006/main">
  <p:tag name="TIMING" val="|4.4|3.5|1|2.5"/>
</p:tagLst>
</file>

<file path=ppt/tags/tag16.xml><?xml version="1.0" encoding="utf-8"?>
<p:tagLst xmlns:a="http://schemas.openxmlformats.org/drawingml/2006/main" xmlns:r="http://schemas.openxmlformats.org/officeDocument/2006/relationships" xmlns:p="http://schemas.openxmlformats.org/presentationml/2006/main">
  <p:tag name="TIMING" val="|8.6"/>
</p:tagLst>
</file>

<file path=ppt/tags/tag17.xml><?xml version="1.0" encoding="utf-8"?>
<p:tagLst xmlns:a="http://schemas.openxmlformats.org/drawingml/2006/main" xmlns:r="http://schemas.openxmlformats.org/officeDocument/2006/relationships" xmlns:p="http://schemas.openxmlformats.org/presentationml/2006/main">
  <p:tag name="TIMING" val="|10.4|4.6"/>
</p:tagLst>
</file>

<file path=ppt/tags/tag18.xml><?xml version="1.0" encoding="utf-8"?>
<p:tagLst xmlns:a="http://schemas.openxmlformats.org/drawingml/2006/main" xmlns:r="http://schemas.openxmlformats.org/officeDocument/2006/relationships" xmlns:p="http://schemas.openxmlformats.org/presentationml/2006/main">
  <p:tag name="TIMING" val="|17.1"/>
</p:tagLst>
</file>

<file path=ppt/tags/tag19.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11.4|4.2|5|7.2|1.4|3.1"/>
</p:tagLst>
</file>

<file path=ppt/tags/tag20.xml><?xml version="1.0" encoding="utf-8"?>
<p:tagLst xmlns:a="http://schemas.openxmlformats.org/drawingml/2006/main" xmlns:r="http://schemas.openxmlformats.org/officeDocument/2006/relationships" xmlns:p="http://schemas.openxmlformats.org/presentationml/2006/main">
  <p:tag name="TIMING" val="|14.8|21.2"/>
</p:tagLst>
</file>

<file path=ppt/tags/tag21.xml><?xml version="1.0" encoding="utf-8"?>
<p:tagLst xmlns:a="http://schemas.openxmlformats.org/drawingml/2006/main" xmlns:r="http://schemas.openxmlformats.org/officeDocument/2006/relationships" xmlns:p="http://schemas.openxmlformats.org/presentationml/2006/main">
  <p:tag name="TIMING" val="|1.6"/>
</p:tagLst>
</file>

<file path=ppt/tags/tag22.xml><?xml version="1.0" encoding="utf-8"?>
<p:tagLst xmlns:a="http://schemas.openxmlformats.org/drawingml/2006/main" xmlns:r="http://schemas.openxmlformats.org/officeDocument/2006/relationships" xmlns:p="http://schemas.openxmlformats.org/presentationml/2006/main">
  <p:tag name="TIMING" val="|6.5|6.7|12.8"/>
</p:tagLst>
</file>

<file path=ppt/tags/tag23.xml><?xml version="1.0" encoding="utf-8"?>
<p:tagLst xmlns:a="http://schemas.openxmlformats.org/drawingml/2006/main" xmlns:r="http://schemas.openxmlformats.org/officeDocument/2006/relationships" xmlns:p="http://schemas.openxmlformats.org/presentationml/2006/main">
  <p:tag name="TIMING" val="|4.7|5.2|1.5|2.6|1.1|7.2"/>
</p:tagLst>
</file>

<file path=ppt/tags/tag24.xml><?xml version="1.0" encoding="utf-8"?>
<p:tagLst xmlns:a="http://schemas.openxmlformats.org/drawingml/2006/main" xmlns:r="http://schemas.openxmlformats.org/officeDocument/2006/relationships" xmlns:p="http://schemas.openxmlformats.org/presentationml/2006/main">
  <p:tag name="TIMING" val="|11.4|1.3|1.5|0.3|1.1|0.7|1.6|1.9|3.7"/>
</p:tagLst>
</file>

<file path=ppt/tags/tag25.xml><?xml version="1.0" encoding="utf-8"?>
<p:tagLst xmlns:a="http://schemas.openxmlformats.org/drawingml/2006/main" xmlns:r="http://schemas.openxmlformats.org/officeDocument/2006/relationships" xmlns:p="http://schemas.openxmlformats.org/presentationml/2006/main">
  <p:tag name="TIMING" val="|4.7|1|0.2|0.3|0.3|0.4|0.6"/>
</p:tagLst>
</file>

<file path=ppt/tags/tag3.xml><?xml version="1.0" encoding="utf-8"?>
<p:tagLst xmlns:a="http://schemas.openxmlformats.org/drawingml/2006/main" xmlns:r="http://schemas.openxmlformats.org/officeDocument/2006/relationships" xmlns:p="http://schemas.openxmlformats.org/presentationml/2006/main">
  <p:tag name="TIMING" val="|1.4|0.5"/>
</p:tagLst>
</file>

<file path=ppt/tags/tag4.xml><?xml version="1.0" encoding="utf-8"?>
<p:tagLst xmlns:a="http://schemas.openxmlformats.org/drawingml/2006/main" xmlns:r="http://schemas.openxmlformats.org/officeDocument/2006/relationships" xmlns:p="http://schemas.openxmlformats.org/presentationml/2006/main">
  <p:tag name="TIMING" val="|19.4|2.4|3.2"/>
</p:tagLst>
</file>

<file path=ppt/tags/tag5.xml><?xml version="1.0" encoding="utf-8"?>
<p:tagLst xmlns:a="http://schemas.openxmlformats.org/drawingml/2006/main" xmlns:r="http://schemas.openxmlformats.org/officeDocument/2006/relationships" xmlns:p="http://schemas.openxmlformats.org/presentationml/2006/main">
  <p:tag name="TIMING" val="|21.3"/>
</p:tagLst>
</file>

<file path=ppt/tags/tag6.xml><?xml version="1.0" encoding="utf-8"?>
<p:tagLst xmlns:a="http://schemas.openxmlformats.org/drawingml/2006/main" xmlns:r="http://schemas.openxmlformats.org/officeDocument/2006/relationships" xmlns:p="http://schemas.openxmlformats.org/presentationml/2006/main">
  <p:tag name="TIMING" val="|7.1|4.6|0.5|0.4|0.2|1.6|2.1|4.9|3|6.7|2|0.9|8.9"/>
</p:tagLst>
</file>

<file path=ppt/tags/tag7.xml><?xml version="1.0" encoding="utf-8"?>
<p:tagLst xmlns:a="http://schemas.openxmlformats.org/drawingml/2006/main" xmlns:r="http://schemas.openxmlformats.org/officeDocument/2006/relationships" xmlns:p="http://schemas.openxmlformats.org/presentationml/2006/main">
  <p:tag name="TIMING" val="|4.8|5.1|7.1|3.5|1.7|5.6"/>
</p:tagLst>
</file>

<file path=ppt/tags/tag8.xml><?xml version="1.0" encoding="utf-8"?>
<p:tagLst xmlns:a="http://schemas.openxmlformats.org/drawingml/2006/main" xmlns:r="http://schemas.openxmlformats.org/officeDocument/2006/relationships" xmlns:p="http://schemas.openxmlformats.org/presentationml/2006/main">
  <p:tag name="TIMING" val="|8.1|2.4|11.6|6.3|8.5"/>
</p:tagLst>
</file>

<file path=ppt/tags/tag9.xml><?xml version="1.0" encoding="utf-8"?>
<p:tagLst xmlns:a="http://schemas.openxmlformats.org/drawingml/2006/main" xmlns:r="http://schemas.openxmlformats.org/officeDocument/2006/relationships" xmlns:p="http://schemas.openxmlformats.org/presentationml/2006/main">
  <p:tag name="TIMING" val="|5.4|3.4|13.9|1.8|7.7"/>
</p:tagLst>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20070815模板</Template>
  <TotalTime>13974</TotalTime>
  <Words>3925</Words>
  <Application>Microsoft Office PowerPoint</Application>
  <PresentationFormat>全屏显示(4:3)</PresentationFormat>
  <Paragraphs>633</Paragraphs>
  <Slides>47</Slides>
  <Notes>18</Notes>
  <HiddenSlides>0</HiddenSlides>
  <MMClips>1</MMClips>
  <ScaleCrop>false</ScaleCrop>
  <HeadingPairs>
    <vt:vector size="4" baseType="variant">
      <vt:variant>
        <vt:lpstr>主题</vt:lpstr>
      </vt:variant>
      <vt:variant>
        <vt:i4>1</vt:i4>
      </vt:variant>
      <vt:variant>
        <vt:lpstr>幻灯片标题</vt:lpstr>
      </vt:variant>
      <vt:variant>
        <vt:i4>47</vt:i4>
      </vt:variant>
    </vt:vector>
  </HeadingPairs>
  <TitlesOfParts>
    <vt:vector size="48" baseType="lpstr">
      <vt:lpstr>1_自定义设计方案</vt:lpstr>
      <vt:lpstr>全自动交通系统车辆调度与人机交互系统研究 </vt:lpstr>
      <vt:lpstr>背景</vt:lpstr>
      <vt:lpstr>PowerPoint 演示文稿</vt:lpstr>
      <vt:lpstr>全自动交通系统概况</vt:lpstr>
      <vt:lpstr>问题提出</vt:lpstr>
      <vt:lpstr>提纲</vt:lpstr>
      <vt:lpstr>车辆呼叫系统问题提出</vt:lpstr>
      <vt:lpstr>车辆呼叫系统架构图</vt:lpstr>
      <vt:lpstr>车辆呼叫系统架构图</vt:lpstr>
      <vt:lpstr>中央控制系统与无人车通信</vt:lpstr>
      <vt:lpstr>中央控制与无人车</vt:lpstr>
      <vt:lpstr>车辆呼叫系统架构图</vt:lpstr>
      <vt:lpstr>中央控制与微信叫车终端</vt:lpstr>
      <vt:lpstr>车辆呼叫系统架构图</vt:lpstr>
      <vt:lpstr>中央控制与后台管理</vt:lpstr>
      <vt:lpstr>中央控制（服务器）</vt:lpstr>
      <vt:lpstr>中央控制（服务器）</vt:lpstr>
      <vt:lpstr>问题提出</vt:lpstr>
      <vt:lpstr>提纲</vt:lpstr>
      <vt:lpstr>车辆调度算法研究现状</vt:lpstr>
      <vt:lpstr>优化目标</vt:lpstr>
      <vt:lpstr>数学模型</vt:lpstr>
      <vt:lpstr>优化目标函数</vt:lpstr>
      <vt:lpstr>面向全自动交通系统的遗传算法</vt:lpstr>
      <vt:lpstr>面向全自动交通系统的遗传算法</vt:lpstr>
      <vt:lpstr>面向全自动交通系统的遗传算法</vt:lpstr>
      <vt:lpstr>面向全自动交通系统的遗传算法</vt:lpstr>
      <vt:lpstr>面向全自动交通系统的遗传算法</vt:lpstr>
      <vt:lpstr>面向全自动交通系统的贪婪算法</vt:lpstr>
      <vt:lpstr>聚类贪婪遗传算法 </vt:lpstr>
      <vt:lpstr>聚类贪婪遗传算法 </vt:lpstr>
      <vt:lpstr>聚类贪婪遗传算法</vt:lpstr>
      <vt:lpstr>聚类贪婪遗传算法</vt:lpstr>
      <vt:lpstr>聚类贪婪遗传算法</vt:lpstr>
      <vt:lpstr>聚类贪婪遗传算法 </vt:lpstr>
      <vt:lpstr>实验场景及参数</vt:lpstr>
      <vt:lpstr>实验结果</vt:lpstr>
      <vt:lpstr>实验结论</vt:lpstr>
      <vt:lpstr>上海交大-万科无人车“大白”</vt:lpstr>
      <vt:lpstr>无人车“大白”视频</vt:lpstr>
      <vt:lpstr>车辆呼叫系统视频演示</vt:lpstr>
      <vt:lpstr>车辆呼叫系统小结</vt:lpstr>
      <vt:lpstr>提纲</vt:lpstr>
      <vt:lpstr>总结</vt:lpstr>
      <vt:lpstr>展望</vt:lpstr>
      <vt:lpstr>硕士期间成果</vt:lpstr>
      <vt:lpstr>谢 谢！ 请各位老师批评指正。</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lishuang</dc:creator>
  <cp:lastModifiedBy>WangCX</cp:lastModifiedBy>
  <cp:revision>2824</cp:revision>
  <cp:lastPrinted>1601-01-01T00:00:00Z</cp:lastPrinted>
  <dcterms:created xsi:type="dcterms:W3CDTF">1601-01-01T00:00:00Z</dcterms:created>
  <dcterms:modified xsi:type="dcterms:W3CDTF">2016-05-19T08:17:21Z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